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6.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9" r:id="rId1"/>
    <p:sldMasterId id="2147483661" r:id="rId2"/>
    <p:sldMasterId id="2147483673" r:id="rId3"/>
    <p:sldMasterId id="2147483685" r:id="rId4"/>
    <p:sldMasterId id="2147483697" r:id="rId5"/>
    <p:sldMasterId id="2147483710" r:id="rId6"/>
    <p:sldMasterId id="2147483718" r:id="rId7"/>
  </p:sldMasterIdLst>
  <p:notesMasterIdLst>
    <p:notesMasterId r:id="rId47"/>
  </p:notesMasterIdLst>
  <p:handoutMasterIdLst>
    <p:handoutMasterId r:id="rId48"/>
  </p:handoutMasterIdLst>
  <p:sldIdLst>
    <p:sldId id="257" r:id="rId8"/>
    <p:sldId id="258" r:id="rId9"/>
    <p:sldId id="310" r:id="rId10"/>
    <p:sldId id="259" r:id="rId11"/>
    <p:sldId id="286" r:id="rId12"/>
    <p:sldId id="287" r:id="rId13"/>
    <p:sldId id="307" r:id="rId14"/>
    <p:sldId id="280" r:id="rId15"/>
    <p:sldId id="305" r:id="rId16"/>
    <p:sldId id="302" r:id="rId17"/>
    <p:sldId id="261" r:id="rId18"/>
    <p:sldId id="260" r:id="rId19"/>
    <p:sldId id="281" r:id="rId20"/>
    <p:sldId id="282" r:id="rId21"/>
    <p:sldId id="283" r:id="rId22"/>
    <p:sldId id="284" r:id="rId23"/>
    <p:sldId id="285" r:id="rId24"/>
    <p:sldId id="265" r:id="rId25"/>
    <p:sldId id="262" r:id="rId26"/>
    <p:sldId id="263" r:id="rId27"/>
    <p:sldId id="264" r:id="rId28"/>
    <p:sldId id="266" r:id="rId29"/>
    <p:sldId id="306" r:id="rId30"/>
    <p:sldId id="267" r:id="rId31"/>
    <p:sldId id="268" r:id="rId32"/>
    <p:sldId id="269" r:id="rId33"/>
    <p:sldId id="270" r:id="rId34"/>
    <p:sldId id="271" r:id="rId35"/>
    <p:sldId id="272" r:id="rId36"/>
    <p:sldId id="274" r:id="rId37"/>
    <p:sldId id="275" r:id="rId38"/>
    <p:sldId id="276" r:id="rId39"/>
    <p:sldId id="288" r:id="rId40"/>
    <p:sldId id="289" r:id="rId41"/>
    <p:sldId id="277" r:id="rId42"/>
    <p:sldId id="278" r:id="rId43"/>
    <p:sldId id="309" r:id="rId44"/>
    <p:sldId id="308" r:id="rId45"/>
    <p:sldId id="291" r:id="rId46"/>
  </p:sldIdLst>
  <p:sldSz cx="9144000" cy="6858000" type="screen4x3"/>
  <p:notesSz cx="7315200" cy="9601200"/>
  <p:embeddedFontLst>
    <p:embeddedFont>
      <p:font typeface="Century Gothic" panose="020B0502020202020204" pitchFamily="34" charset="0"/>
      <p:regular r:id="rId49"/>
      <p:bold r:id="rId50"/>
      <p:italic r:id="rId51"/>
      <p:boldItalic r:id="rId52"/>
    </p:embeddedFont>
    <p:embeddedFont>
      <p:font typeface="Calibri" panose="020F0502020204030204" pitchFamily="34" charset="0"/>
      <p:regular r:id="rId53"/>
      <p:bold r:id="rId54"/>
      <p:italic r:id="rId55"/>
      <p:boldItalic r:id="rId56"/>
    </p:embeddedFont>
    <p:embeddedFont>
      <p:font typeface="Wingdings 2" panose="05020102010507070707" pitchFamily="18" charset="2"/>
      <p:regular r:id="rId57"/>
    </p:embeddedFont>
    <p:embeddedFont>
      <p:font typeface="Candara" panose="020E0502030303020204" pitchFamily="34" charset="0"/>
      <p:regular r:id="rId58"/>
      <p:bold r:id="rId59"/>
      <p:italic r:id="rId60"/>
      <p:boldItalic r:id="rId61"/>
    </p:embeddedFont>
  </p:embeddedFontLst>
  <p:defaultTextStyle>
    <a:defPPr>
      <a:defRPr lang="en-US"/>
    </a:defPPr>
    <a:lvl1pPr algn="l" rtl="0" fontAlgn="base">
      <a:spcBef>
        <a:spcPct val="0"/>
      </a:spcBef>
      <a:spcAft>
        <a:spcPct val="0"/>
      </a:spcAft>
      <a:defRPr kern="1200">
        <a:solidFill>
          <a:schemeClr val="tx1"/>
        </a:solidFill>
        <a:latin typeface="Century Gothic" pitchFamily="34" charset="0"/>
        <a:ea typeface="+mn-ea"/>
        <a:cs typeface="Arial" charset="0"/>
      </a:defRPr>
    </a:lvl1pPr>
    <a:lvl2pPr marL="457200" algn="l" rtl="0" fontAlgn="base">
      <a:spcBef>
        <a:spcPct val="0"/>
      </a:spcBef>
      <a:spcAft>
        <a:spcPct val="0"/>
      </a:spcAft>
      <a:defRPr kern="1200">
        <a:solidFill>
          <a:schemeClr val="tx1"/>
        </a:solidFill>
        <a:latin typeface="Century Gothic" pitchFamily="34" charset="0"/>
        <a:ea typeface="+mn-ea"/>
        <a:cs typeface="Arial" charset="0"/>
      </a:defRPr>
    </a:lvl2pPr>
    <a:lvl3pPr marL="914400" algn="l" rtl="0" fontAlgn="base">
      <a:spcBef>
        <a:spcPct val="0"/>
      </a:spcBef>
      <a:spcAft>
        <a:spcPct val="0"/>
      </a:spcAft>
      <a:defRPr kern="1200">
        <a:solidFill>
          <a:schemeClr val="tx1"/>
        </a:solidFill>
        <a:latin typeface="Century Gothic" pitchFamily="34" charset="0"/>
        <a:ea typeface="+mn-ea"/>
        <a:cs typeface="Arial" charset="0"/>
      </a:defRPr>
    </a:lvl3pPr>
    <a:lvl4pPr marL="1371600" algn="l" rtl="0" fontAlgn="base">
      <a:spcBef>
        <a:spcPct val="0"/>
      </a:spcBef>
      <a:spcAft>
        <a:spcPct val="0"/>
      </a:spcAft>
      <a:defRPr kern="1200">
        <a:solidFill>
          <a:schemeClr val="tx1"/>
        </a:solidFill>
        <a:latin typeface="Century Gothic" pitchFamily="34" charset="0"/>
        <a:ea typeface="+mn-ea"/>
        <a:cs typeface="Arial" charset="0"/>
      </a:defRPr>
    </a:lvl4pPr>
    <a:lvl5pPr marL="1828800" algn="l" rtl="0" fontAlgn="base">
      <a:spcBef>
        <a:spcPct val="0"/>
      </a:spcBef>
      <a:spcAft>
        <a:spcPct val="0"/>
      </a:spcAft>
      <a:defRPr kern="1200">
        <a:solidFill>
          <a:schemeClr val="tx1"/>
        </a:solidFill>
        <a:latin typeface="Century Gothic" pitchFamily="34" charset="0"/>
        <a:ea typeface="+mn-ea"/>
        <a:cs typeface="Arial" charset="0"/>
      </a:defRPr>
    </a:lvl5pPr>
    <a:lvl6pPr marL="2286000" algn="l" defTabSz="914400" rtl="0" eaLnBrk="1" latinLnBrk="0" hangingPunct="1">
      <a:defRPr kern="1200">
        <a:solidFill>
          <a:schemeClr val="tx1"/>
        </a:solidFill>
        <a:latin typeface="Century Gothic" pitchFamily="34" charset="0"/>
        <a:ea typeface="+mn-ea"/>
        <a:cs typeface="Arial" charset="0"/>
      </a:defRPr>
    </a:lvl6pPr>
    <a:lvl7pPr marL="2743200" algn="l" defTabSz="914400" rtl="0" eaLnBrk="1" latinLnBrk="0" hangingPunct="1">
      <a:defRPr kern="1200">
        <a:solidFill>
          <a:schemeClr val="tx1"/>
        </a:solidFill>
        <a:latin typeface="Century Gothic" pitchFamily="34" charset="0"/>
        <a:ea typeface="+mn-ea"/>
        <a:cs typeface="Arial" charset="0"/>
      </a:defRPr>
    </a:lvl7pPr>
    <a:lvl8pPr marL="3200400" algn="l" defTabSz="914400" rtl="0" eaLnBrk="1" latinLnBrk="0" hangingPunct="1">
      <a:defRPr kern="1200">
        <a:solidFill>
          <a:schemeClr val="tx1"/>
        </a:solidFill>
        <a:latin typeface="Century Gothic" pitchFamily="34" charset="0"/>
        <a:ea typeface="+mn-ea"/>
        <a:cs typeface="Arial" charset="0"/>
      </a:defRPr>
    </a:lvl8pPr>
    <a:lvl9pPr marL="3657600" algn="l" defTabSz="914400" rtl="0" eaLnBrk="1" latinLnBrk="0" hangingPunct="1">
      <a:defRPr kern="1200">
        <a:solidFill>
          <a:schemeClr val="tx1"/>
        </a:solidFill>
        <a:latin typeface="Century Gothic" pitchFamily="34"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673" autoAdjust="0"/>
  </p:normalViewPr>
  <p:slideViewPr>
    <p:cSldViewPr>
      <p:cViewPr varScale="1">
        <p:scale>
          <a:sx n="63" d="100"/>
          <a:sy n="63" d="100"/>
        </p:scale>
        <p:origin x="1434" y="72"/>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67" d="100"/>
          <a:sy n="67" d="100"/>
        </p:scale>
        <p:origin x="-3006" y="-10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notesMaster" Target="notesMasters/notesMaster1.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slide" Target="slides/slide34.xml"/><Relationship Id="rId54" Type="http://schemas.openxmlformats.org/officeDocument/2006/relationships/font" Target="fonts/font6.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font" Target="fonts/font5.fntdata"/><Relationship Id="rId58" Type="http://schemas.openxmlformats.org/officeDocument/2006/relationships/font" Target="fonts/font10.fntdata"/><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font" Target="fonts/font1.fntdata"/><Relationship Id="rId57" Type="http://schemas.openxmlformats.org/officeDocument/2006/relationships/font" Target="fonts/font9.fntdata"/><Relationship Id="rId61" Type="http://schemas.openxmlformats.org/officeDocument/2006/relationships/font" Target="fonts/font13.fntdata"/><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handoutMaster" Target="handoutMasters/handoutMaster1.xml"/><Relationship Id="rId56" Type="http://schemas.openxmlformats.org/officeDocument/2006/relationships/font" Target="fonts/font8.fntdata"/><Relationship Id="rId64" Type="http://schemas.openxmlformats.org/officeDocument/2006/relationships/theme" Target="theme/theme1.xml"/><Relationship Id="rId8" Type="http://schemas.openxmlformats.org/officeDocument/2006/relationships/slide" Target="slides/slide1.xml"/><Relationship Id="rId51" Type="http://schemas.openxmlformats.org/officeDocument/2006/relationships/font" Target="fonts/font3.fntdata"/><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atin typeface="Arial" charset="0"/>
              </a:defRPr>
            </a:lvl1pPr>
          </a:lstStyle>
          <a:p>
            <a:endParaRPr lang="en-US"/>
          </a:p>
        </p:txBody>
      </p:sp>
      <p:sp>
        <p:nvSpPr>
          <p:cNvPr id="68611"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300">
                <a:latin typeface="Arial" charset="0"/>
              </a:defRPr>
            </a:lvl1pPr>
          </a:lstStyle>
          <a:p>
            <a:endParaRPr lang="en-US" dirty="0"/>
          </a:p>
        </p:txBody>
      </p:sp>
      <p:sp>
        <p:nvSpPr>
          <p:cNvPr id="68612" name="Rectangle 4"/>
          <p:cNvSpPr>
            <a:spLocks noGrp="1" noChangeArrowheads="1"/>
          </p:cNvSpPr>
          <p:nvPr>
            <p:ph type="ftr" sz="quarter" idx="2"/>
          </p:nvPr>
        </p:nvSpPr>
        <p:spPr bwMode="auto">
          <a:xfrm>
            <a:off x="0" y="9120188"/>
            <a:ext cx="4724400"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atin typeface="Arial" charset="0"/>
              </a:defRPr>
            </a:lvl1pPr>
          </a:lstStyle>
          <a:p>
            <a:r>
              <a:rPr lang="en-US" dirty="0" smtClean="0"/>
              <a:t>CEE 4540: Sustainable Municipal Drinking Water Treatment</a:t>
            </a:r>
          </a:p>
          <a:p>
            <a:r>
              <a:rPr lang="en-US" dirty="0" smtClean="0"/>
              <a:t>Monroe Weber-Shirk</a:t>
            </a:r>
            <a:endParaRPr lang="en-US" dirty="0"/>
          </a:p>
        </p:txBody>
      </p:sp>
      <p:sp>
        <p:nvSpPr>
          <p:cNvPr id="68613"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defRPr sz="1300">
                <a:latin typeface="Arial" charset="0"/>
              </a:defRPr>
            </a:lvl1pPr>
          </a:lstStyle>
          <a:p>
            <a:fld id="{E5858FC7-A491-4C1D-BE15-441EB2A2CED3}" type="slidenum">
              <a:rPr lang="en-US"/>
              <a:pPr/>
              <a:t>‹#›</a:t>
            </a:fld>
            <a:endParaRPr lang="en-US" dirty="0"/>
          </a:p>
        </p:txBody>
      </p:sp>
    </p:spTree>
    <p:extLst>
      <p:ext uri="{BB962C8B-B14F-4D97-AF65-F5344CB8AC3E}">
        <p14:creationId xmlns:p14="http://schemas.microsoft.com/office/powerpoint/2010/main" val="419025834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png>
</file>

<file path=ppt/media/image15.jpeg>
</file>

<file path=ppt/media/image16.pn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atin typeface="Arial" charset="0"/>
              </a:defRPr>
            </a:lvl1pPr>
          </a:lstStyle>
          <a:p>
            <a:endParaRPr lang="en-US"/>
          </a:p>
        </p:txBody>
      </p:sp>
      <p:sp>
        <p:nvSpPr>
          <p:cNvPr id="3075"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300">
                <a:latin typeface="Arial" charset="0"/>
              </a:defRPr>
            </a:lvl1pPr>
          </a:lstStyle>
          <a:p>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ffectLst/>
        </p:spPr>
      </p:sp>
      <p:sp>
        <p:nvSpPr>
          <p:cNvPr id="3077"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3078"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atin typeface="Arial" charset="0"/>
              </a:defRPr>
            </a:lvl1pPr>
          </a:lstStyle>
          <a:p>
            <a:endParaRPr lang="en-US"/>
          </a:p>
        </p:txBody>
      </p:sp>
      <p:sp>
        <p:nvSpPr>
          <p:cNvPr id="3079"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defRPr sz="1300">
                <a:latin typeface="Arial" charset="0"/>
              </a:defRPr>
            </a:lvl1pPr>
          </a:lstStyle>
          <a:p>
            <a:fld id="{7913D7C8-1D10-4E5B-8A9B-B2BE7F2B7605}" type="slidenum">
              <a:rPr lang="en-US"/>
              <a:pPr/>
              <a:t>‹#›</a:t>
            </a:fld>
            <a:endParaRPr lang="en-US"/>
          </a:p>
        </p:txBody>
      </p:sp>
    </p:spTree>
    <p:extLst>
      <p:ext uri="{BB962C8B-B14F-4D97-AF65-F5344CB8AC3E}">
        <p14:creationId xmlns:p14="http://schemas.microsoft.com/office/powerpoint/2010/main" val="238289655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442ADAA-5274-44F0-921D-DF00A526781E}" type="slidenum">
              <a:rPr lang="en-US"/>
              <a:pPr/>
              <a:t>1</a:t>
            </a:fld>
            <a:endParaRPr lang="en-US"/>
          </a:p>
        </p:txBody>
      </p:sp>
      <p:sp>
        <p:nvSpPr>
          <p:cNvPr id="10242" name="Rectangle 2"/>
          <p:cNvSpPr>
            <a:spLocks noGrp="1" noRot="1" noChangeAspect="1" noChangeArrowheads="1" noTextEdit="1"/>
          </p:cNvSpPr>
          <p:nvPr>
            <p:ph type="sldImg"/>
          </p:nvPr>
        </p:nvSpPr>
        <p:spPr>
          <a:xfrm>
            <a:off x="1258888" y="720725"/>
            <a:ext cx="4800600" cy="3600450"/>
          </a:xfrm>
          <a:ln/>
        </p:spPr>
      </p:sp>
      <p:sp>
        <p:nvSpPr>
          <p:cNvPr id="1024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5F6BC2-40B8-4370-9F70-DA74BEEB221D}" type="slidenum">
              <a:rPr lang="en-US"/>
              <a:pPr/>
              <a:t>14</a:t>
            </a:fld>
            <a:endParaRPr lang="en-US"/>
          </a:p>
        </p:txBody>
      </p:sp>
      <p:sp>
        <p:nvSpPr>
          <p:cNvPr id="61442" name="Rectangle 2"/>
          <p:cNvSpPr>
            <a:spLocks noGrp="1" noRot="1" noChangeAspect="1" noChangeArrowheads="1" noTextEdit="1"/>
          </p:cNvSpPr>
          <p:nvPr>
            <p:ph type="sldImg"/>
          </p:nvPr>
        </p:nvSpPr>
        <p:spPr>
          <a:xfrm>
            <a:off x="1258888" y="720725"/>
            <a:ext cx="4800600" cy="3600450"/>
          </a:xfrm>
          <a:ln/>
        </p:spPr>
      </p:sp>
      <p:sp>
        <p:nvSpPr>
          <p:cNvPr id="6144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6AF750-1A31-4C94-980F-E0EB600ACBB7}" type="slidenum">
              <a:rPr lang="en-US"/>
              <a:pPr/>
              <a:t>15</a:t>
            </a:fld>
            <a:endParaRPr lang="en-US"/>
          </a:p>
        </p:txBody>
      </p:sp>
      <p:sp>
        <p:nvSpPr>
          <p:cNvPr id="63490" name="Rectangle 2"/>
          <p:cNvSpPr>
            <a:spLocks noGrp="1" noRot="1" noChangeAspect="1" noChangeArrowheads="1" noTextEdit="1"/>
          </p:cNvSpPr>
          <p:nvPr>
            <p:ph type="sldImg"/>
          </p:nvPr>
        </p:nvSpPr>
        <p:spPr>
          <a:xfrm>
            <a:off x="1258888" y="720725"/>
            <a:ext cx="4800600" cy="3600450"/>
          </a:xfrm>
          <a:ln/>
        </p:spPr>
      </p:sp>
      <p:sp>
        <p:nvSpPr>
          <p:cNvPr id="63491"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EA9DB3C-8AF6-463E-973D-3273A238415E}" type="slidenum">
              <a:rPr lang="en-US"/>
              <a:pPr/>
              <a:t>16</a:t>
            </a:fld>
            <a:endParaRPr lang="en-US"/>
          </a:p>
        </p:txBody>
      </p:sp>
      <p:sp>
        <p:nvSpPr>
          <p:cNvPr id="65538" name="Rectangle 2"/>
          <p:cNvSpPr>
            <a:spLocks noGrp="1" noRot="1" noChangeAspect="1" noChangeArrowheads="1" noTextEdit="1"/>
          </p:cNvSpPr>
          <p:nvPr>
            <p:ph type="sldImg"/>
          </p:nvPr>
        </p:nvSpPr>
        <p:spPr>
          <a:xfrm>
            <a:off x="1258888" y="720725"/>
            <a:ext cx="4800600" cy="3600450"/>
          </a:xfrm>
          <a:ln/>
        </p:spPr>
      </p:sp>
      <p:sp>
        <p:nvSpPr>
          <p:cNvPr id="65539"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3EBE005-C7D7-49D9-AFC5-0F962233361B}" type="slidenum">
              <a:rPr lang="en-US"/>
              <a:pPr/>
              <a:t>17</a:t>
            </a:fld>
            <a:endParaRPr lang="en-US"/>
          </a:p>
        </p:txBody>
      </p:sp>
      <p:sp>
        <p:nvSpPr>
          <p:cNvPr id="67586" name="Rectangle 2"/>
          <p:cNvSpPr>
            <a:spLocks noGrp="1" noRot="1" noChangeAspect="1" noChangeArrowheads="1" noTextEdit="1"/>
          </p:cNvSpPr>
          <p:nvPr>
            <p:ph type="sldImg"/>
          </p:nvPr>
        </p:nvSpPr>
        <p:spPr>
          <a:xfrm>
            <a:off x="1258888" y="720725"/>
            <a:ext cx="4800600" cy="3600450"/>
          </a:xfrm>
          <a:ln/>
        </p:spPr>
      </p:sp>
      <p:sp>
        <p:nvSpPr>
          <p:cNvPr id="67587"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767B70-F6DC-4D57-80E6-D98D120766C2}" type="slidenum">
              <a:rPr lang="en-US"/>
              <a:pPr/>
              <a:t>18</a:t>
            </a:fld>
            <a:endParaRPr lang="en-US"/>
          </a:p>
        </p:txBody>
      </p:sp>
      <p:sp>
        <p:nvSpPr>
          <p:cNvPr id="26626" name="Rectangle 2"/>
          <p:cNvSpPr>
            <a:spLocks noGrp="1" noRot="1" noChangeAspect="1" noChangeArrowheads="1" noTextEdit="1"/>
          </p:cNvSpPr>
          <p:nvPr>
            <p:ph type="sldImg"/>
          </p:nvPr>
        </p:nvSpPr>
        <p:spPr>
          <a:xfrm>
            <a:off x="1258888" y="720725"/>
            <a:ext cx="4800600" cy="3600450"/>
          </a:xfrm>
          <a:ln/>
        </p:spPr>
      </p:sp>
      <p:sp>
        <p:nvSpPr>
          <p:cNvPr id="26627" name="Rectangle 3"/>
          <p:cNvSpPr>
            <a:spLocks noGrp="1" noChangeArrowheads="1"/>
          </p:cNvSpPr>
          <p:nvPr>
            <p:ph type="body" idx="1"/>
          </p:nvPr>
        </p:nvSpPr>
        <p:spPr/>
        <p:txBody>
          <a:bodyPr/>
          <a:lstStyle/>
          <a:p>
            <a:r>
              <a:rPr lang="en-US"/>
              <a:t>Dead: no! We need to be playing a major role in improving public health and in protecting the environment from human waste and </a:t>
            </a:r>
          </a:p>
          <a:p>
            <a:r>
              <a:rPr lang="en-US"/>
              <a:t>Already understood: Many things are well understood. Others need much more research (coming up)</a:t>
            </a:r>
          </a:p>
          <a:p>
            <a:r>
              <a:rPr lang="en-US"/>
              <a:t>Same solutions: Many of our solutions are 80 years old. But our 80 year old solutions haven’t provided everyone with decent water and sanitation. So we need new solutions that can be implemented where the constraints are more severe.</a:t>
            </a:r>
          </a:p>
          <a:p>
            <a:r>
              <a:rPr lang="en-US"/>
              <a:t>Known technologies: Same as previous argument. The known technologies may not be the best solution to the new types of problems we are trying to solve. And every situation requires a new assessment of which technologies are best.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58EE38-1188-42B0-9B6A-2AD43BA75EB1}" type="slidenum">
              <a:rPr lang="en-US"/>
              <a:pPr/>
              <a:t>19</a:t>
            </a:fld>
            <a:endParaRPr lang="en-US"/>
          </a:p>
        </p:txBody>
      </p:sp>
      <p:sp>
        <p:nvSpPr>
          <p:cNvPr id="20482" name="Rectangle 2"/>
          <p:cNvSpPr>
            <a:spLocks noGrp="1" noRot="1" noChangeAspect="1" noChangeArrowheads="1" noTextEdit="1"/>
          </p:cNvSpPr>
          <p:nvPr>
            <p:ph type="sldImg"/>
          </p:nvPr>
        </p:nvSpPr>
        <p:spPr>
          <a:xfrm>
            <a:off x="1258888" y="720725"/>
            <a:ext cx="4800600" cy="3600450"/>
          </a:xfrm>
          <a:ln/>
        </p:spPr>
      </p:sp>
      <p:sp>
        <p:nvSpPr>
          <p:cNvPr id="20483" name="Rectangle 3"/>
          <p:cNvSpPr>
            <a:spLocks noGrp="1" noChangeArrowheads="1"/>
          </p:cNvSpPr>
          <p:nvPr>
            <p:ph type="body" idx="1"/>
          </p:nvPr>
        </p:nvSpPr>
        <p:spPr/>
        <p:txBody>
          <a:bodyPr/>
          <a:lstStyle/>
          <a:p>
            <a:r>
              <a:rPr lang="en-US" dirty="0"/>
              <a:t>Much to learn</a:t>
            </a:r>
          </a:p>
          <a:p>
            <a:r>
              <a:rPr lang="en-US" dirty="0"/>
              <a:t>The potential for improving the well being of humans and of the planet is enormous</a:t>
            </a:r>
          </a:p>
          <a:p>
            <a:r>
              <a:rPr lang="en-US" dirty="0"/>
              <a:t>The challenge: to make the same progress in water supply as we are making in the hot sciences</a:t>
            </a:r>
            <a:r>
              <a:rPr lang="en-US" dirty="0" smtClean="0"/>
              <a:t>.</a:t>
            </a:r>
          </a:p>
          <a:p>
            <a:r>
              <a:rPr lang="en-US" dirty="0" smtClean="0"/>
              <a:t>Nano technology</a:t>
            </a:r>
            <a:r>
              <a:rPr lang="en-US" baseline="0" dirty="0" smtClean="0"/>
              <a:t> is really cool. Nanotechnology isn’t going to provide the world with safe drinking water, food, or transportation networks. Some engineers should definitely explore nanotechnologies. More engineers should develop efficient and sustainable infrastructure for a healthy society.</a:t>
            </a:r>
            <a:endParaRPr lang="en-US" dirty="0"/>
          </a:p>
          <a:p>
            <a:r>
              <a:rPr lang="en-US" dirty="0" smtClean="0"/>
              <a:t>This </a:t>
            </a:r>
            <a:r>
              <a:rPr lang="en-US" dirty="0"/>
              <a:t>is science </a:t>
            </a:r>
            <a:r>
              <a:rPr lang="en-US" dirty="0" smtClean="0"/>
              <a:t>that is directly </a:t>
            </a:r>
            <a:r>
              <a:rPr lang="en-US" dirty="0"/>
              <a:t>connected to the messiness of the real world. The problems can’t be solved exclusively in the lab (although there are </a:t>
            </a:r>
            <a:r>
              <a:rPr lang="en-US" dirty="0" smtClean="0"/>
              <a:t>many technical </a:t>
            </a:r>
            <a:r>
              <a:rPr lang="en-US" dirty="0"/>
              <a:t>challenges that need laboratory investigations).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EA90BEB-2D38-4281-9CF7-8EBAD9DD3D68}" type="slidenum">
              <a:rPr lang="en-US"/>
              <a:pPr/>
              <a:t>20</a:t>
            </a:fld>
            <a:endParaRPr lang="en-US"/>
          </a:p>
        </p:txBody>
      </p:sp>
      <p:sp>
        <p:nvSpPr>
          <p:cNvPr id="22530" name="Rectangle 2"/>
          <p:cNvSpPr>
            <a:spLocks noGrp="1" noRot="1" noChangeAspect="1" noChangeArrowheads="1" noTextEdit="1"/>
          </p:cNvSpPr>
          <p:nvPr>
            <p:ph type="sldImg"/>
          </p:nvPr>
        </p:nvSpPr>
        <p:spPr>
          <a:xfrm>
            <a:off x="1258888" y="720725"/>
            <a:ext cx="4800600" cy="3600450"/>
          </a:xfrm>
          <a:ln/>
        </p:spPr>
      </p:sp>
      <p:sp>
        <p:nvSpPr>
          <p:cNvPr id="22531"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82EEB26-1568-4569-9CC9-88F113A02E8D}" type="slidenum">
              <a:rPr lang="en-US"/>
              <a:pPr/>
              <a:t>21</a:t>
            </a:fld>
            <a:endParaRPr lang="en-US"/>
          </a:p>
        </p:txBody>
      </p:sp>
      <p:sp>
        <p:nvSpPr>
          <p:cNvPr id="24578" name="Rectangle 2"/>
          <p:cNvSpPr>
            <a:spLocks noGrp="1" noRot="1" noChangeAspect="1" noChangeArrowheads="1" noTextEdit="1"/>
          </p:cNvSpPr>
          <p:nvPr>
            <p:ph type="sldImg"/>
          </p:nvPr>
        </p:nvSpPr>
        <p:spPr>
          <a:xfrm>
            <a:off x="1258888" y="720725"/>
            <a:ext cx="4800600" cy="3600450"/>
          </a:xfrm>
          <a:ln/>
        </p:spPr>
      </p:sp>
      <p:sp>
        <p:nvSpPr>
          <p:cNvPr id="24579"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81E066C-DD1A-498E-B428-3D785BA8B443}" type="slidenum">
              <a:rPr lang="en-US"/>
              <a:pPr/>
              <a:t>22</a:t>
            </a:fld>
            <a:endParaRPr lang="en-US"/>
          </a:p>
        </p:txBody>
      </p:sp>
      <p:sp>
        <p:nvSpPr>
          <p:cNvPr id="28674" name="Rectangle 2"/>
          <p:cNvSpPr>
            <a:spLocks noGrp="1" noRot="1" noChangeAspect="1" noChangeArrowheads="1" noTextEdit="1"/>
          </p:cNvSpPr>
          <p:nvPr>
            <p:ph type="sldImg"/>
          </p:nvPr>
        </p:nvSpPr>
        <p:spPr>
          <a:ln/>
        </p:spPr>
      </p:sp>
      <p:sp>
        <p:nvSpPr>
          <p:cNvPr id="286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5B48DC-F763-4EF8-B9E0-1BE87EF28220}" type="slidenum">
              <a:rPr lang="en-US"/>
              <a:pPr/>
              <a:t>24</a:t>
            </a:fld>
            <a:endParaRPr lang="en-US"/>
          </a:p>
        </p:txBody>
      </p:sp>
      <p:sp>
        <p:nvSpPr>
          <p:cNvPr id="30722" name="Rectangle 2"/>
          <p:cNvSpPr>
            <a:spLocks noGrp="1" noRot="1" noChangeAspect="1" noChangeArrowheads="1" noTextEdit="1"/>
          </p:cNvSpPr>
          <p:nvPr>
            <p:ph type="sldImg"/>
          </p:nvPr>
        </p:nvSpPr>
        <p:spPr>
          <a:xfrm>
            <a:off x="1258888" y="720725"/>
            <a:ext cx="4800600" cy="3600450"/>
          </a:xfrm>
          <a:ln/>
        </p:spPr>
      </p:sp>
      <p:sp>
        <p:nvSpPr>
          <p:cNvPr id="3072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2</a:t>
            </a:fld>
            <a:endParaRPr lang="en-US"/>
          </a:p>
        </p:txBody>
      </p:sp>
      <p:sp>
        <p:nvSpPr>
          <p:cNvPr id="12290" name="Rectangle 2"/>
          <p:cNvSpPr>
            <a:spLocks noGrp="1" noRot="1" noChangeAspect="1" noChangeArrowheads="1" noTextEdit="1"/>
          </p:cNvSpPr>
          <p:nvPr>
            <p:ph type="sldImg"/>
          </p:nvPr>
        </p:nvSpPr>
        <p:spPr>
          <a:ln/>
        </p:spPr>
      </p:sp>
      <p:sp>
        <p:nvSpPr>
          <p:cNvPr id="12291"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250239-75FC-4E3A-A973-0FDE15BE8DCA}" type="slidenum">
              <a:rPr lang="en-US"/>
              <a:pPr/>
              <a:t>25</a:t>
            </a:fld>
            <a:endParaRPr lang="en-US"/>
          </a:p>
        </p:txBody>
      </p:sp>
      <p:sp>
        <p:nvSpPr>
          <p:cNvPr id="32770" name="Rectangle 2"/>
          <p:cNvSpPr>
            <a:spLocks noGrp="1" noRot="1" noChangeAspect="1" noChangeArrowheads="1" noTextEdit="1"/>
          </p:cNvSpPr>
          <p:nvPr>
            <p:ph type="sldImg"/>
          </p:nvPr>
        </p:nvSpPr>
        <p:spPr>
          <a:xfrm>
            <a:off x="1258888" y="720725"/>
            <a:ext cx="4800600" cy="3600450"/>
          </a:xfrm>
          <a:ln/>
        </p:spPr>
      </p:sp>
      <p:sp>
        <p:nvSpPr>
          <p:cNvPr id="32771" name="Rectangle 3"/>
          <p:cNvSpPr>
            <a:spLocks noGrp="1" noChangeArrowheads="1"/>
          </p:cNvSpPr>
          <p:nvPr>
            <p:ph type="body" idx="1"/>
          </p:nvPr>
        </p:nvSpPr>
        <p:spPr/>
        <p:txBody>
          <a:bodyPr/>
          <a:lstStyle/>
          <a:p>
            <a:r>
              <a:rPr lang="en-US"/>
              <a:t>http://www.abacon.com/commstudies/groups/groupthink.html</a:t>
            </a:r>
          </a:p>
          <a:p>
            <a:r>
              <a:rPr lang="en-US"/>
              <a:t>How do you know that? What is the evidence?</a:t>
            </a:r>
          </a:p>
          <a:p>
            <a:endParaRPr lang="en-US"/>
          </a:p>
          <a:p>
            <a:r>
              <a:rPr lang="en-US"/>
              <a:t>Self confidence</a:t>
            </a:r>
          </a:p>
          <a:p>
            <a:r>
              <a:rPr lang="en-US"/>
              <a:t>Afraid of conflict</a:t>
            </a:r>
          </a:p>
          <a:p>
            <a:r>
              <a:rPr lang="en-US"/>
              <a:t>Expert might humiliate you.</a:t>
            </a:r>
          </a:p>
          <a:p>
            <a:r>
              <a:rPr lang="en-US"/>
              <a:t>Contingency plans and examining alternatives takes work</a:t>
            </a:r>
          </a:p>
          <a:p>
            <a:r>
              <a:rPr lang="en-US"/>
              <a:t>It feels good to have everyone agreeing with you!</a:t>
            </a:r>
          </a:p>
          <a:p>
            <a:endParaRPr lang="en-US"/>
          </a:p>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4246967-B285-46B6-9F9E-5D87D8536408}" type="slidenum">
              <a:rPr lang="en-US"/>
              <a:pPr/>
              <a:t>26</a:t>
            </a:fld>
            <a:endParaRPr lang="en-US"/>
          </a:p>
        </p:txBody>
      </p:sp>
      <p:sp>
        <p:nvSpPr>
          <p:cNvPr id="34818" name="Rectangle 2"/>
          <p:cNvSpPr>
            <a:spLocks noGrp="1" noRot="1" noChangeAspect="1" noChangeArrowheads="1" noTextEdit="1"/>
          </p:cNvSpPr>
          <p:nvPr>
            <p:ph type="sldImg"/>
          </p:nvPr>
        </p:nvSpPr>
        <p:spPr>
          <a:xfrm>
            <a:off x="1258888" y="720725"/>
            <a:ext cx="4800600" cy="3600450"/>
          </a:xfrm>
          <a:ln/>
        </p:spPr>
      </p:sp>
      <p:sp>
        <p:nvSpPr>
          <p:cNvPr id="34819" name="Rectangle 3"/>
          <p:cNvSpPr>
            <a:spLocks noGrp="1" noChangeArrowheads="1"/>
          </p:cNvSpPr>
          <p:nvPr>
            <p:ph type="body" idx="1"/>
          </p:nvPr>
        </p:nvSpPr>
        <p:spPr/>
        <p:txBody>
          <a:bodyPr/>
          <a:lstStyle/>
          <a:p>
            <a:r>
              <a:rPr lang="en-US"/>
              <a:t>http://www.abacon.com/commstudies/groups/groupthink.html</a:t>
            </a:r>
          </a:p>
          <a:p>
            <a:r>
              <a:rPr lang="en-US"/>
              <a:t>These are the people who filter the information coming to the group. They make sure that outside information is suppressed or reinterpreted if it fails to support the cherished assumptions of the group. As a result of this process, the group makes its decision only upon information that is supportive of that decision. This builds up a self-fulfilling cycle of correctness. The illusion of rightness and unanimity is preserved; no disruptive questioning or information is admitted by the group.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126119A-FBAE-4F67-8CBB-37C961EB217F}" type="slidenum">
              <a:rPr lang="en-US"/>
              <a:pPr/>
              <a:t>27</a:t>
            </a:fld>
            <a:endParaRPr lang="en-US"/>
          </a:p>
        </p:txBody>
      </p:sp>
      <p:sp>
        <p:nvSpPr>
          <p:cNvPr id="36866" name="Rectangle 2"/>
          <p:cNvSpPr>
            <a:spLocks noGrp="1" noRot="1" noChangeAspect="1" noChangeArrowheads="1" noTextEdit="1"/>
          </p:cNvSpPr>
          <p:nvPr>
            <p:ph type="sldImg"/>
          </p:nvPr>
        </p:nvSpPr>
        <p:spPr>
          <a:xfrm>
            <a:off x="1258888" y="720725"/>
            <a:ext cx="4800600" cy="3600450"/>
          </a:xfrm>
          <a:ln/>
        </p:spPr>
      </p:sp>
      <p:sp>
        <p:nvSpPr>
          <p:cNvPr id="36867" name="Rectangle 3"/>
          <p:cNvSpPr>
            <a:spLocks noGrp="1" noChangeArrowheads="1"/>
          </p:cNvSpPr>
          <p:nvPr>
            <p:ph type="body" idx="1"/>
          </p:nvPr>
        </p:nvSpPr>
        <p:spPr/>
        <p:txBody>
          <a:bodyPr/>
          <a:lstStyle/>
          <a:p>
            <a:r>
              <a:rPr lang="en-US"/>
              <a:t>http://www.abacon.com/commstudies/groups/groupthink.html</a:t>
            </a:r>
          </a:p>
          <a:p>
            <a:r>
              <a:rPr lang="en-US"/>
              <a:t>Create a climate where disagreement is welcomed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B8A6155-F1A1-4398-9D81-BE34B46D1959}" type="slidenum">
              <a:rPr lang="en-US"/>
              <a:pPr/>
              <a:t>28</a:t>
            </a:fld>
            <a:endParaRPr lang="en-US"/>
          </a:p>
        </p:txBody>
      </p:sp>
      <p:sp>
        <p:nvSpPr>
          <p:cNvPr id="38914" name="Rectangle 2"/>
          <p:cNvSpPr>
            <a:spLocks noGrp="1" noRot="1" noChangeAspect="1" noChangeArrowheads="1" noTextEdit="1"/>
          </p:cNvSpPr>
          <p:nvPr>
            <p:ph type="sldImg"/>
          </p:nvPr>
        </p:nvSpPr>
        <p:spPr>
          <a:ln/>
        </p:spPr>
      </p:sp>
      <p:sp>
        <p:nvSpPr>
          <p:cNvPr id="3891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3A5466-8109-4799-B6AC-FC9E5FB15DA8}" type="slidenum">
              <a:rPr lang="en-US"/>
              <a:pPr/>
              <a:t>29</a:t>
            </a:fld>
            <a:endParaRPr lang="en-US"/>
          </a:p>
        </p:txBody>
      </p:sp>
      <p:sp>
        <p:nvSpPr>
          <p:cNvPr id="40962" name="Rectangle 2"/>
          <p:cNvSpPr>
            <a:spLocks noGrp="1" noRot="1" noChangeAspect="1" noChangeArrowheads="1" noTextEdit="1"/>
          </p:cNvSpPr>
          <p:nvPr>
            <p:ph type="sldImg"/>
          </p:nvPr>
        </p:nvSpPr>
        <p:spPr>
          <a:xfrm>
            <a:off x="1258888" y="720725"/>
            <a:ext cx="4800600" cy="3600450"/>
          </a:xfrm>
          <a:ln/>
        </p:spPr>
      </p:sp>
      <p:sp>
        <p:nvSpPr>
          <p:cNvPr id="40963" name="Rectangle 3"/>
          <p:cNvSpPr>
            <a:spLocks noGrp="1" noChangeArrowheads="1"/>
          </p:cNvSpPr>
          <p:nvPr>
            <p:ph type="body" idx="1"/>
          </p:nvPr>
        </p:nvSpPr>
        <p:spPr/>
        <p:txBody>
          <a:bodyPr/>
          <a:lstStyle/>
          <a:p>
            <a:r>
              <a:rPr lang="en-US" dirty="0"/>
              <a:t>Dissenters </a:t>
            </a:r>
            <a:r>
              <a:rPr lang="en-US" dirty="0" smtClean="0"/>
              <a:t>are stupid</a:t>
            </a:r>
          </a:p>
          <a:p>
            <a:r>
              <a:rPr lang="en-US" dirty="0" smtClean="0"/>
              <a:t>We are too often operating under</a:t>
            </a:r>
            <a:r>
              <a:rPr lang="en-US" baseline="0" dirty="0" smtClean="0"/>
              <a:t> the assumption that the person in the front of the room knows everything and the student role is to soak up the knowledge.</a:t>
            </a:r>
            <a:endParaRPr lang="en-US" dirty="0"/>
          </a:p>
          <a:p>
            <a:endParaRPr lang="en-US" dirty="0"/>
          </a:p>
          <a:p>
            <a:r>
              <a:rPr lang="en-US" dirty="0"/>
              <a:t>As the problems become more complex with multiple objectives the need to explore alternatives becomes very important</a:t>
            </a:r>
            <a:r>
              <a:rPr lang="en-US" dirty="0" smtClean="0"/>
              <a:t>.</a:t>
            </a:r>
          </a:p>
          <a:p>
            <a:endParaRPr lang="en-US" dirty="0" smtClean="0"/>
          </a:p>
          <a:p>
            <a:r>
              <a:rPr lang="en-US" dirty="0" smtClean="0"/>
              <a:t>How</a:t>
            </a:r>
            <a:r>
              <a:rPr lang="en-US" baseline="0" dirty="0" smtClean="0"/>
              <a:t> is water cleaned in an AguaClara plant?</a:t>
            </a:r>
            <a:endParaRPr lang="en-US" dirty="0"/>
          </a:p>
          <a:p>
            <a:endParaRPr lang="en-US" dirty="0"/>
          </a:p>
          <a:p>
            <a:r>
              <a:rPr lang="en-US" dirty="0"/>
              <a:t>Disagreements are encouraged!</a:t>
            </a:r>
          </a:p>
          <a:p>
            <a:r>
              <a:rPr lang="en-US" dirty="0"/>
              <a:t>Always look for the evidence and assess the evidence yourself. Beware of poorly substantiated conclusions.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D9AE2FF-B5EE-44F7-A308-91ACE7B8A40B}" type="slidenum">
              <a:rPr lang="en-US"/>
              <a:pPr/>
              <a:t>30</a:t>
            </a:fld>
            <a:endParaRPr lang="en-US"/>
          </a:p>
        </p:txBody>
      </p:sp>
      <p:sp>
        <p:nvSpPr>
          <p:cNvPr id="45058" name="Rectangle 2"/>
          <p:cNvSpPr>
            <a:spLocks noGrp="1" noRot="1" noChangeAspect="1" noChangeArrowheads="1" noTextEdit="1"/>
          </p:cNvSpPr>
          <p:nvPr>
            <p:ph type="sldImg"/>
          </p:nvPr>
        </p:nvSpPr>
        <p:spPr>
          <a:xfrm>
            <a:off x="1258888" y="720725"/>
            <a:ext cx="4800600" cy="3600450"/>
          </a:xfrm>
          <a:ln/>
        </p:spPr>
      </p:sp>
      <p:sp>
        <p:nvSpPr>
          <p:cNvPr id="45059" name="Rectangle 3"/>
          <p:cNvSpPr>
            <a:spLocks noGrp="1" noChangeArrowheads="1"/>
          </p:cNvSpPr>
          <p:nvPr>
            <p:ph type="body" idx="1"/>
          </p:nvPr>
        </p:nvSpPr>
        <p:spPr/>
        <p:txBody>
          <a:bodyPr/>
          <a:lstStyle/>
          <a:p>
            <a:endParaRPr lang="es-HN"/>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1E662A8-D497-4C6E-9A6B-73C4744D5E28}" type="slidenum">
              <a:rPr lang="en-US"/>
              <a:pPr/>
              <a:t>31</a:t>
            </a:fld>
            <a:endParaRPr lang="en-US"/>
          </a:p>
        </p:txBody>
      </p:sp>
      <p:sp>
        <p:nvSpPr>
          <p:cNvPr id="47106" name="Rectangle 2"/>
          <p:cNvSpPr>
            <a:spLocks noGrp="1" noRot="1" noChangeAspect="1" noChangeArrowheads="1" noTextEdit="1"/>
          </p:cNvSpPr>
          <p:nvPr>
            <p:ph type="sldImg"/>
          </p:nvPr>
        </p:nvSpPr>
        <p:spPr>
          <a:xfrm>
            <a:off x="1258888" y="720725"/>
            <a:ext cx="4800600" cy="3600450"/>
          </a:xfrm>
          <a:ln/>
        </p:spPr>
      </p:sp>
      <p:sp>
        <p:nvSpPr>
          <p:cNvPr id="47107" name="Rectangle 3"/>
          <p:cNvSpPr>
            <a:spLocks noGrp="1" noChangeArrowheads="1"/>
          </p:cNvSpPr>
          <p:nvPr>
            <p:ph type="body" idx="1"/>
          </p:nvPr>
        </p:nvSpPr>
        <p:spPr/>
        <p:txBody>
          <a:bodyPr/>
          <a:lstStyle/>
          <a:p>
            <a:r>
              <a:rPr lang="en-US"/>
              <a:t>http://www.sciencedirect.com/science?_ob=MImg&amp;_imagekey=B6V73-45FSRSX-1-K&amp;_cdi=5831&amp;_orig=browse&amp;_coverDate=09/30/2002&amp;_sk=999639984&amp;view=c&amp;wchp=dGLbVtb-zSkzS&amp;_acct=C000022719&amp;_version=1&amp;_userid=492137&amp;md5=fffe3104bff87c2e91320230a4a97810&amp;ie=f.pdf</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57E28FE-D0FE-4493-A1E4-534BFC42C7F5}" type="slidenum">
              <a:rPr lang="en-US"/>
              <a:pPr/>
              <a:t>32</a:t>
            </a:fld>
            <a:endParaRPr lang="en-US"/>
          </a:p>
        </p:txBody>
      </p:sp>
      <p:sp>
        <p:nvSpPr>
          <p:cNvPr id="49154" name="Rectangle 2"/>
          <p:cNvSpPr>
            <a:spLocks noGrp="1" noRot="1" noChangeAspect="1" noChangeArrowheads="1" noTextEdit="1"/>
          </p:cNvSpPr>
          <p:nvPr>
            <p:ph type="sldImg"/>
          </p:nvPr>
        </p:nvSpPr>
        <p:spPr>
          <a:xfrm>
            <a:off x="1258888" y="720725"/>
            <a:ext cx="4800600" cy="3600450"/>
          </a:xfrm>
          <a:ln/>
        </p:spPr>
      </p:sp>
      <p:sp>
        <p:nvSpPr>
          <p:cNvPr id="49155" name="Rectangle 3"/>
          <p:cNvSpPr>
            <a:spLocks noGrp="1" noChangeArrowheads="1"/>
          </p:cNvSpPr>
          <p:nvPr>
            <p:ph type="body" idx="1"/>
          </p:nvPr>
        </p:nvSpPr>
        <p:spPr/>
        <p:txBody>
          <a:bodyPr/>
          <a:lstStyle/>
          <a:p>
            <a:endParaRPr lang="es-HN"/>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FA71CD-E95D-4007-A98C-1544D3925C3D}" type="slidenum">
              <a:rPr lang="en-US"/>
              <a:pPr/>
              <a:t>35</a:t>
            </a:fld>
            <a:endParaRPr lang="en-US"/>
          </a:p>
        </p:txBody>
      </p:sp>
      <p:sp>
        <p:nvSpPr>
          <p:cNvPr id="51202" name="Rectangle 2"/>
          <p:cNvSpPr>
            <a:spLocks noGrp="1" noRot="1" noChangeAspect="1" noChangeArrowheads="1" noTextEdit="1"/>
          </p:cNvSpPr>
          <p:nvPr>
            <p:ph type="sldImg"/>
          </p:nvPr>
        </p:nvSpPr>
        <p:spPr>
          <a:xfrm>
            <a:off x="1258888" y="720725"/>
            <a:ext cx="4800600" cy="3600450"/>
          </a:xfrm>
          <a:ln/>
        </p:spPr>
      </p:sp>
      <p:sp>
        <p:nvSpPr>
          <p:cNvPr id="5120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C25055-D127-4D61-A946-79D95BBCC350}" type="slidenum">
              <a:rPr lang="en-US"/>
              <a:pPr/>
              <a:t>36</a:t>
            </a:fld>
            <a:endParaRPr lang="en-US"/>
          </a:p>
        </p:txBody>
      </p:sp>
      <p:sp>
        <p:nvSpPr>
          <p:cNvPr id="53250" name="Rectangle 2"/>
          <p:cNvSpPr>
            <a:spLocks noGrp="1" noRot="1" noChangeAspect="1" noChangeArrowheads="1" noTextEdit="1"/>
          </p:cNvSpPr>
          <p:nvPr>
            <p:ph type="sldImg"/>
          </p:nvPr>
        </p:nvSpPr>
        <p:spPr>
          <a:xfrm>
            <a:off x="1258888" y="720725"/>
            <a:ext cx="4800600" cy="3600450"/>
          </a:xfrm>
          <a:ln/>
        </p:spPr>
      </p:sp>
      <p:sp>
        <p:nvSpPr>
          <p:cNvPr id="53251" name="Rectangle 3"/>
          <p:cNvSpPr>
            <a:spLocks noGrp="1" noChangeArrowheads="1"/>
          </p:cNvSpPr>
          <p:nvPr>
            <p:ph type="body" idx="1"/>
          </p:nvPr>
        </p:nvSpPr>
        <p:spPr/>
        <p:txBody>
          <a:bodyPr/>
          <a:lstStyle/>
          <a:p>
            <a:r>
              <a:rPr lang="en-US">
                <a:solidFill>
                  <a:schemeClr val="folHlink"/>
                </a:solidFill>
              </a:rPr>
              <a:t>Sustainable Small-Scale Water Supplies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448C7A-91FB-4C2A-835D-64F911ECC420}" type="slidenum">
              <a:rPr lang="en-US"/>
              <a:pPr/>
              <a:t>4</a:t>
            </a:fld>
            <a:endParaRPr lang="en-US"/>
          </a:p>
        </p:txBody>
      </p:sp>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300" dirty="0">
              <a:latin typeface="+mn-lt"/>
            </a:endParaRPr>
          </a:p>
          <a:p>
            <a:r>
              <a:rPr lang="en-US" dirty="0" smtClean="0"/>
              <a:t>Knowledge generation (project) courses</a:t>
            </a:r>
          </a:p>
          <a:p>
            <a:pPr lvl="1"/>
            <a:r>
              <a:rPr lang="en-US" dirty="0" smtClean="0"/>
              <a:t>Students learn from students with more expertise</a:t>
            </a:r>
          </a:p>
          <a:p>
            <a:pPr lvl="1"/>
            <a:r>
              <a:rPr lang="en-US" dirty="0" smtClean="0"/>
              <a:t>Students generate new knowledge!</a:t>
            </a:r>
          </a:p>
          <a:p>
            <a:pPr lvl="1"/>
            <a:r>
              <a:rPr lang="en-US" dirty="0" smtClean="0"/>
              <a:t>Knowledge flow is in multiple directions</a:t>
            </a:r>
          </a:p>
          <a:p>
            <a:pPr lvl="1"/>
            <a:r>
              <a:rPr lang="en-US" dirty="0" smtClean="0"/>
              <a:t>Students can take the project courses multiple times from first year to Master of Engineering</a:t>
            </a:r>
          </a:p>
          <a:p>
            <a:r>
              <a:rPr lang="en-US" dirty="0" smtClean="0"/>
              <a:t>Knowledge synthesis courses</a:t>
            </a:r>
          </a:p>
          <a:p>
            <a:pPr lvl="1"/>
            <a:r>
              <a:rPr lang="en-US" dirty="0" smtClean="0"/>
              <a:t>Material includes recently generated knowledge</a:t>
            </a:r>
          </a:p>
          <a:p>
            <a:endParaRPr lang="en-US" sz="1300" dirty="0">
              <a:latin typeface="+mn-lt"/>
            </a:endParaRPr>
          </a:p>
          <a:p>
            <a:endParaRPr lang="en-US" sz="1300" dirty="0">
              <a:latin typeface="+mn-lt"/>
            </a:endParaRPr>
          </a:p>
          <a:p>
            <a:endParaRPr lang="en-US" sz="1300" dirty="0">
              <a:latin typeface="+mn-lt"/>
            </a:endParaRPr>
          </a:p>
          <a:p>
            <a:endParaRPr lang="en-US" sz="1300" dirty="0">
              <a:latin typeface="+mn-lt"/>
            </a:endParaRPr>
          </a:p>
          <a:p>
            <a:r>
              <a:rPr lang="en-US" sz="1300" dirty="0">
                <a:latin typeface="+mn-lt"/>
              </a:rPr>
              <a:t>Amanda Crawford-</a:t>
            </a:r>
            <a:r>
              <a:rPr lang="en-US" sz="1300" dirty="0" err="1">
                <a:latin typeface="+mn-lt"/>
              </a:rPr>
              <a:t>Staub</a:t>
            </a:r>
            <a:endParaRPr lang="en-US" sz="1300" dirty="0">
              <a:latin typeface="+mn-lt"/>
            </a:endParaRPr>
          </a:p>
          <a:p>
            <a:r>
              <a:rPr lang="en-US" sz="1300" dirty="0">
                <a:latin typeface="+mn-lt"/>
              </a:rPr>
              <a:t>Student Relations and Strategic Partnerships Associate</a:t>
            </a:r>
          </a:p>
          <a:p>
            <a:r>
              <a:rPr lang="en-US" dirty="0" smtClean="0"/>
              <a:t>Study abroad, short term programs into curriculum, talk with many universities</a:t>
            </a:r>
          </a:p>
          <a:p>
            <a:r>
              <a:rPr lang="en-US" dirty="0" smtClean="0"/>
              <a:t>By and large u’s are trying</a:t>
            </a:r>
            <a:r>
              <a:rPr lang="en-US" baseline="0" dirty="0" smtClean="0"/>
              <a:t> to integrate short term programs.</a:t>
            </a:r>
          </a:p>
          <a:p>
            <a:r>
              <a:rPr lang="en-US" baseline="0" dirty="0" smtClean="0"/>
              <a:t>One course, one trip model is actually relatively new.</a:t>
            </a:r>
          </a:p>
          <a:p>
            <a:r>
              <a:rPr lang="en-US" baseline="0" dirty="0" smtClean="0"/>
              <a:t>Old model was lecture on the trip.</a:t>
            </a:r>
          </a:p>
          <a:p>
            <a:endParaRPr lang="en-US" baseline="0" dirty="0" smtClean="0"/>
          </a:p>
          <a:p>
            <a:r>
              <a:rPr lang="en-US" baseline="0" dirty="0" smtClean="0"/>
              <a:t>Haven’t seen anything as extensive and well developed at other universities.</a:t>
            </a:r>
          </a:p>
          <a:p>
            <a:r>
              <a:rPr lang="en-US" baseline="0" dirty="0" smtClean="0"/>
              <a:t>Model with multiple courses is unique.</a:t>
            </a:r>
          </a:p>
          <a:p>
            <a:endParaRPr lang="en-US" baseline="0" dirty="0" smtClean="0"/>
          </a:p>
          <a:p>
            <a:r>
              <a:rPr lang="en-US" baseline="0" dirty="0" smtClean="0"/>
              <a:t>70% of our students come from STEM. </a:t>
            </a:r>
          </a:p>
          <a:p>
            <a:r>
              <a:rPr lang="en-US" baseline="0" dirty="0" smtClean="0"/>
              <a:t>Students are looking for something more than the short trip experience.</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C8C67A4B-1494-4E90-B571-211DA147E077}" type="slidenum">
              <a:rPr lang="en-US" smtClean="0"/>
              <a:t>7</a:t>
            </a:fld>
            <a:endParaRPr lang="en-US"/>
          </a:p>
        </p:txBody>
      </p:sp>
    </p:spTree>
    <p:extLst>
      <p:ext uri="{BB962C8B-B14F-4D97-AF65-F5344CB8AC3E}">
        <p14:creationId xmlns:p14="http://schemas.microsoft.com/office/powerpoint/2010/main" val="1470880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8845AC-0209-4FA5-B9FE-E78A6BD860AA}" type="slidenum">
              <a:rPr lang="en-US"/>
              <a:pPr/>
              <a:t>8</a:t>
            </a:fld>
            <a:endParaRPr lang="en-US"/>
          </a:p>
        </p:txBody>
      </p:sp>
      <p:sp>
        <p:nvSpPr>
          <p:cNvPr id="57346" name="Rectangle 2"/>
          <p:cNvSpPr>
            <a:spLocks noGrp="1" noRot="1" noChangeAspect="1" noChangeArrowheads="1" noTextEdit="1"/>
          </p:cNvSpPr>
          <p:nvPr>
            <p:ph type="sldImg"/>
          </p:nvPr>
        </p:nvSpPr>
        <p:spPr>
          <a:xfrm>
            <a:off x="1258888" y="720725"/>
            <a:ext cx="4800600" cy="3600450"/>
          </a:xfrm>
          <a:ln/>
        </p:spPr>
      </p:sp>
      <p:sp>
        <p:nvSpPr>
          <p:cNvPr id="57347" name="Rectangle 3"/>
          <p:cNvSpPr>
            <a:spLocks noGrp="1" noChangeArrowheads="1"/>
          </p:cNvSpPr>
          <p:nvPr>
            <p:ph type="body" idx="1"/>
          </p:nvPr>
        </p:nvSpPr>
        <p:spPr/>
        <p:txBody>
          <a:bodyPr/>
          <a:lstStyle/>
          <a:p>
            <a:r>
              <a:rPr lang="es-HN" dirty="0" err="1" smtClean="0"/>
              <a:t>Explain</a:t>
            </a:r>
            <a:r>
              <a:rPr lang="es-HN" dirty="0" smtClean="0"/>
              <a:t> </a:t>
            </a:r>
            <a:r>
              <a:rPr lang="es-HN" dirty="0" err="1" smtClean="0"/>
              <a:t>design</a:t>
            </a:r>
            <a:r>
              <a:rPr lang="es-HN" dirty="0" smtClean="0"/>
              <a:t> </a:t>
            </a:r>
            <a:r>
              <a:rPr lang="es-HN" dirty="0" err="1" smtClean="0"/>
              <a:t>challenges</a:t>
            </a:r>
            <a:r>
              <a:rPr lang="es-HN" dirty="0" smtClean="0"/>
              <a:t> and </a:t>
            </a:r>
            <a:r>
              <a:rPr lang="es-HN" dirty="0" err="1" smtClean="0"/>
              <a:t>due</a:t>
            </a:r>
            <a:r>
              <a:rPr lang="es-HN" dirty="0" smtClean="0"/>
              <a:t> dates</a:t>
            </a:r>
          </a:p>
          <a:p>
            <a:r>
              <a:rPr lang="es-HN" dirty="0" err="1" smtClean="0"/>
              <a:t>Initial</a:t>
            </a:r>
            <a:r>
              <a:rPr lang="es-HN" baseline="0" dirty="0" smtClean="0"/>
              <a:t> </a:t>
            </a:r>
            <a:r>
              <a:rPr lang="es-HN" baseline="0" dirty="0" err="1" smtClean="0"/>
              <a:t>survey</a:t>
            </a:r>
            <a:endParaRPr lang="es-HN" baseline="0" dirty="0" smtClean="0"/>
          </a:p>
          <a:p>
            <a:r>
              <a:rPr lang="es-HN" baseline="0" dirty="0" err="1" smtClean="0"/>
              <a:t>Power</a:t>
            </a:r>
            <a:r>
              <a:rPr lang="es-HN" baseline="0" dirty="0" smtClean="0"/>
              <a:t> </a:t>
            </a:r>
            <a:r>
              <a:rPr lang="es-HN" baseline="0" dirty="0" err="1" smtClean="0"/>
              <a:t>point</a:t>
            </a:r>
            <a:endParaRPr lang="es-HN" baseline="0" dirty="0" smtClean="0"/>
          </a:p>
          <a:p>
            <a:r>
              <a:rPr lang="es-HN" baseline="0" dirty="0" err="1" smtClean="0"/>
              <a:t>Encouage</a:t>
            </a:r>
            <a:r>
              <a:rPr lang="es-HN" baseline="0" dirty="0" smtClean="0"/>
              <a:t> </a:t>
            </a:r>
            <a:r>
              <a:rPr lang="es-HN" baseline="0" dirty="0" err="1" smtClean="0"/>
              <a:t>students</a:t>
            </a:r>
            <a:r>
              <a:rPr lang="es-HN" baseline="0" dirty="0" smtClean="0"/>
              <a:t> </a:t>
            </a:r>
            <a:r>
              <a:rPr lang="es-HN" baseline="0" dirty="0" err="1" smtClean="0"/>
              <a:t>to</a:t>
            </a:r>
            <a:r>
              <a:rPr lang="es-HN" baseline="0" dirty="0" smtClean="0"/>
              <a:t> </a:t>
            </a:r>
            <a:r>
              <a:rPr lang="es-HN" baseline="0" dirty="0" err="1" smtClean="0"/>
              <a:t>work</a:t>
            </a:r>
            <a:r>
              <a:rPr lang="es-HN" baseline="0" dirty="0" smtClean="0"/>
              <a:t> </a:t>
            </a:r>
            <a:r>
              <a:rPr lang="es-HN" baseline="0" dirty="0" err="1" smtClean="0"/>
              <a:t>with</a:t>
            </a:r>
            <a:r>
              <a:rPr lang="es-HN" baseline="0" dirty="0" smtClean="0"/>
              <a:t> PDF and </a:t>
            </a:r>
            <a:r>
              <a:rPr lang="es-HN" baseline="0" dirty="0" err="1" smtClean="0"/>
              <a:t>take</a:t>
            </a:r>
            <a:r>
              <a:rPr lang="es-HN" baseline="0" dirty="0" smtClean="0"/>
              <a:t> notes </a:t>
            </a:r>
            <a:r>
              <a:rPr lang="es-HN" baseline="0" dirty="0" err="1" smtClean="0"/>
              <a:t>on</a:t>
            </a:r>
            <a:r>
              <a:rPr lang="es-HN" baseline="0" dirty="0" smtClean="0"/>
              <a:t> top of </a:t>
            </a:r>
            <a:r>
              <a:rPr lang="es-HN" baseline="0" dirty="0" err="1" smtClean="0"/>
              <a:t>my</a:t>
            </a:r>
            <a:r>
              <a:rPr lang="es-HN" baseline="0" dirty="0" smtClean="0"/>
              <a:t> notes in </a:t>
            </a:r>
            <a:r>
              <a:rPr lang="es-HN" baseline="0" dirty="0" err="1" smtClean="0"/>
              <a:t>class</a:t>
            </a:r>
            <a:r>
              <a:rPr lang="es-HN" baseline="0" smtClean="0"/>
              <a:t>.</a:t>
            </a:r>
            <a:endParaRPr lang="es-H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Play!</a:t>
            </a:r>
          </a:p>
          <a:p>
            <a:r>
              <a:rPr lang="en-US" dirty="0" smtClean="0"/>
              <a:t>Sense of timelessness (time doesn’t matter)</a:t>
            </a:r>
          </a:p>
          <a:p>
            <a:r>
              <a:rPr lang="en-US" dirty="0" smtClean="0"/>
              <a:t>Y</a:t>
            </a:r>
            <a:endParaRPr lang="en-US" dirty="0"/>
          </a:p>
        </p:txBody>
      </p:sp>
      <p:sp>
        <p:nvSpPr>
          <p:cNvPr id="4" name="Slide Number Placeholder 3"/>
          <p:cNvSpPr>
            <a:spLocks noGrp="1"/>
          </p:cNvSpPr>
          <p:nvPr>
            <p:ph type="sldNum" sz="quarter" idx="10"/>
          </p:nvPr>
        </p:nvSpPr>
        <p:spPr/>
        <p:txBody>
          <a:bodyPr/>
          <a:lstStyle/>
          <a:p>
            <a:fld id="{36162871-416D-4AE9-A5A7-214A62341D5B}" type="slidenum">
              <a:rPr lang="en-US" smtClean="0"/>
              <a:pPr/>
              <a:t>9</a:t>
            </a:fld>
            <a:endParaRPr lang="en-US"/>
          </a:p>
        </p:txBody>
      </p:sp>
    </p:spTree>
    <p:extLst>
      <p:ext uri="{BB962C8B-B14F-4D97-AF65-F5344CB8AC3E}">
        <p14:creationId xmlns:p14="http://schemas.microsoft.com/office/powerpoint/2010/main" val="3203873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2C9F162-2C01-4ECB-A87B-348E41E27D5A}" type="slidenum">
              <a:rPr lang="en-US"/>
              <a:pPr/>
              <a:t>11</a:t>
            </a:fld>
            <a:endParaRPr lang="en-US"/>
          </a:p>
        </p:txBody>
      </p:sp>
      <p:sp>
        <p:nvSpPr>
          <p:cNvPr id="18434" name="Rectangle 2"/>
          <p:cNvSpPr>
            <a:spLocks noGrp="1" noRot="1" noChangeAspect="1" noChangeArrowheads="1" noTextEdit="1"/>
          </p:cNvSpPr>
          <p:nvPr>
            <p:ph type="sldImg"/>
          </p:nvPr>
        </p:nvSpPr>
        <p:spPr>
          <a:xfrm>
            <a:off x="1258888" y="720725"/>
            <a:ext cx="4800600" cy="3600450"/>
          </a:xfrm>
          <a:ln/>
        </p:spPr>
      </p:sp>
      <p:sp>
        <p:nvSpPr>
          <p:cNvPr id="18435" name="Rectangle 3"/>
          <p:cNvSpPr>
            <a:spLocks noGrp="1" noChangeArrowheads="1"/>
          </p:cNvSpPr>
          <p:nvPr>
            <p:ph type="body" idx="1"/>
          </p:nvPr>
        </p:nvSpPr>
        <p:spPr/>
        <p:txBody>
          <a:bodyPr/>
          <a:lstStyle/>
          <a:p>
            <a:endParaRPr lang="es-H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9BD4C2-6548-41CB-A4CC-193E4A9222ED}" type="slidenum">
              <a:rPr lang="en-US"/>
              <a:pPr/>
              <a:t>12</a:t>
            </a:fld>
            <a:endParaRPr lang="en-US"/>
          </a:p>
        </p:txBody>
      </p:sp>
      <p:sp>
        <p:nvSpPr>
          <p:cNvPr id="16386" name="Rectangle 2"/>
          <p:cNvSpPr>
            <a:spLocks noGrp="1" noRot="1" noChangeAspect="1" noChangeArrowheads="1" noTextEdit="1"/>
          </p:cNvSpPr>
          <p:nvPr>
            <p:ph type="sldImg"/>
          </p:nvPr>
        </p:nvSpPr>
        <p:spPr>
          <a:xfrm>
            <a:off x="1258888" y="720725"/>
            <a:ext cx="4800600" cy="3600450"/>
          </a:xfrm>
          <a:ln/>
        </p:spPr>
      </p:sp>
      <p:sp>
        <p:nvSpPr>
          <p:cNvPr id="16387" name="Rectangle 3"/>
          <p:cNvSpPr>
            <a:spLocks noGrp="1" noChangeArrowheads="1"/>
          </p:cNvSpPr>
          <p:nvPr>
            <p:ph type="body" idx="1"/>
          </p:nvPr>
        </p:nvSpPr>
        <p:spPr/>
        <p:txBody>
          <a:bodyPr/>
          <a:lstStyle/>
          <a:p>
            <a:r>
              <a:rPr lang="en-US"/>
              <a:t>Realization that we were assuming that knowing how to build water treatment facilities in the US prepared students for tackling the problem anywhere on the planet.</a:t>
            </a:r>
          </a:p>
          <a:p>
            <a:r>
              <a:rPr lang="en-US"/>
              <a:t>Issues of scale and resources (human, capital)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7C024A-CB06-424F-8E2C-98F4A281D156}" type="slidenum">
              <a:rPr lang="en-US"/>
              <a:pPr/>
              <a:t>13</a:t>
            </a:fld>
            <a:endParaRPr lang="en-US"/>
          </a:p>
        </p:txBody>
      </p:sp>
      <p:sp>
        <p:nvSpPr>
          <p:cNvPr id="59394" name="Rectangle 2"/>
          <p:cNvSpPr>
            <a:spLocks noGrp="1" noRot="1" noChangeAspect="1" noChangeArrowheads="1" noTextEdit="1"/>
          </p:cNvSpPr>
          <p:nvPr>
            <p:ph type="sldImg"/>
          </p:nvPr>
        </p:nvSpPr>
        <p:spPr>
          <a:xfrm>
            <a:off x="1258888" y="720725"/>
            <a:ext cx="4800600" cy="3600450"/>
          </a:xfrm>
          <a:ln/>
        </p:spPr>
      </p:sp>
      <p:sp>
        <p:nvSpPr>
          <p:cNvPr id="59395" name="Rectangle 3"/>
          <p:cNvSpPr>
            <a:spLocks noGrp="1" noChangeArrowheads="1"/>
          </p:cNvSpPr>
          <p:nvPr>
            <p:ph type="body" idx="1"/>
          </p:nvPr>
        </p:nvSpPr>
        <p:spPr/>
        <p:txBody>
          <a:bodyPr/>
          <a:lstStyle/>
          <a:p>
            <a:endParaRPr lang="es-HN"/>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 Id="rId4" Type="http://schemas.openxmlformats.org/officeDocument/2006/relationships/image" Target="../media/image3.jpe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 Id="rId4" Type="http://schemas.openxmlformats.org/officeDocument/2006/relationships/image" Target="../media/image3.jpe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4.xml"/><Relationship Id="rId4" Type="http://schemas.openxmlformats.org/officeDocument/2006/relationships/image" Target="../media/image3.jpeg"/></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5.xml"/><Relationship Id="rId4" Type="http://schemas.openxmlformats.org/officeDocument/2006/relationships/image" Target="../media/image3.jpeg"/></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170" name="Group 2"/>
          <p:cNvGrpSpPr>
            <a:grpSpLocks/>
          </p:cNvGrpSpPr>
          <p:nvPr/>
        </p:nvGrpSpPr>
        <p:grpSpPr bwMode="auto">
          <a:xfrm>
            <a:off x="0" y="0"/>
            <a:ext cx="9144000" cy="6858000"/>
            <a:chOff x="0" y="0"/>
            <a:chExt cx="5760" cy="4320"/>
          </a:xfrm>
        </p:grpSpPr>
        <p:pic>
          <p:nvPicPr>
            <p:cNvPr id="7171" name="Picture 3" descr="IMG_0249"/>
            <p:cNvPicPr>
              <a:picLocks noChangeAspect="1" noChangeArrowheads="1"/>
            </p:cNvPicPr>
            <p:nvPr/>
          </p:nvPicPr>
          <p:blipFill>
            <a:blip r:embed="rId2" cstate="print"/>
            <a:srcRect/>
            <a:stretch>
              <a:fillRect/>
            </a:stretch>
          </p:blipFill>
          <p:spPr bwMode="auto">
            <a:xfrm>
              <a:off x="0" y="0"/>
              <a:ext cx="5760" cy="4320"/>
            </a:xfrm>
            <a:prstGeom prst="rect">
              <a:avLst/>
            </a:prstGeom>
            <a:noFill/>
          </p:spPr>
        </p:pic>
        <p:pic>
          <p:nvPicPr>
            <p:cNvPr id="7172" name="Picture 4" descr="IMG_0249"/>
            <p:cNvPicPr>
              <a:picLocks noChangeAspect="1" noChangeArrowheads="1"/>
            </p:cNvPicPr>
            <p:nvPr userDrawn="1"/>
          </p:nvPicPr>
          <p:blipFill>
            <a:blip r:embed="rId2" cstate="print"/>
            <a:srcRect l="73334" t="74040" r="23334" b="17778"/>
            <a:stretch>
              <a:fillRect/>
            </a:stretch>
          </p:blipFill>
          <p:spPr bwMode="auto">
            <a:xfrm>
              <a:off x="4032" y="3216"/>
              <a:ext cx="192" cy="432"/>
            </a:xfrm>
            <a:prstGeom prst="rect">
              <a:avLst/>
            </a:prstGeom>
            <a:noFill/>
          </p:spPr>
        </p:pic>
        <p:pic>
          <p:nvPicPr>
            <p:cNvPr id="7173" name="Picture 5" descr="IMG_0249"/>
            <p:cNvPicPr>
              <a:picLocks noChangeAspect="1" noChangeArrowheads="1"/>
            </p:cNvPicPr>
            <p:nvPr userDrawn="1"/>
          </p:nvPicPr>
          <p:blipFill>
            <a:blip r:embed="rId2" cstate="print"/>
            <a:srcRect l="65834" t="84445" r="29166" b="13333"/>
            <a:stretch>
              <a:fillRect/>
            </a:stretch>
          </p:blipFill>
          <p:spPr bwMode="auto">
            <a:xfrm>
              <a:off x="3792" y="3552"/>
              <a:ext cx="288" cy="96"/>
            </a:xfrm>
            <a:prstGeom prst="rect">
              <a:avLst/>
            </a:prstGeom>
            <a:noFill/>
          </p:spPr>
        </p:pic>
      </p:grpSp>
      <p:sp>
        <p:nvSpPr>
          <p:cNvPr id="717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endParaRPr lang="en-US"/>
          </a:p>
        </p:txBody>
      </p:sp>
      <p:sp>
        <p:nvSpPr>
          <p:cNvPr id="717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17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177" name="Rectangle 9"/>
          <p:cNvSpPr>
            <a:spLocks noGrp="1" noChangeArrowheads="1"/>
          </p:cNvSpPr>
          <p:nvPr>
            <p:ph type="sldNum" sz="quarter" idx="4"/>
          </p:nvPr>
        </p:nvSpPr>
        <p:spPr/>
        <p:txBody>
          <a:bodyPr/>
          <a:lstStyle>
            <a:lvl1pPr>
              <a:defRPr>
                <a:latin typeface="Arial" charset="0"/>
              </a:defRPr>
            </a:lvl1pPr>
          </a:lstStyle>
          <a:p>
            <a:fld id="{35688495-61E6-4C43-9431-EA7C184628A2}" type="slidenum">
              <a:rPr lang="en-US"/>
              <a:pPr/>
              <a:t>‹#›</a:t>
            </a:fld>
            <a:endParaRPr lang="en-US"/>
          </a:p>
        </p:txBody>
      </p:sp>
      <p:sp>
        <p:nvSpPr>
          <p:cNvPr id="7178" name="Rectangle 10"/>
          <p:cNvSpPr>
            <a:spLocks noGrp="1" noChangeArrowheads="1"/>
          </p:cNvSpPr>
          <p:nvPr>
            <p:ph type="ctrTitle" sz="quarter"/>
          </p:nvPr>
        </p:nvSpPr>
        <p:spPr>
          <a:xfrm>
            <a:off x="1371600" y="76200"/>
            <a:ext cx="7772400" cy="1470025"/>
          </a:xfrm>
          <a:ln w="9525"/>
        </p:spPr>
        <p:txBody>
          <a:bodyPr/>
          <a:lstStyle>
            <a:lvl1pPr>
              <a:defRPr sz="5400"/>
            </a:lvl1pPr>
          </a:lstStyle>
          <a:p>
            <a:r>
              <a:rPr lang="en-US" dirty="0"/>
              <a:t>Click to edit Master title style</a:t>
            </a:r>
          </a:p>
        </p:txBody>
      </p:sp>
    </p:spTree>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6CECB2E-A233-43CF-B1E2-6433B9CB7F1A}" type="slidenum">
              <a:rPr lang="en-US"/>
              <a:pPr/>
              <a:t>‹#›</a:t>
            </a:fld>
            <a:endParaRPr lang="en-US"/>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00A5AD3-08CC-4598-BE40-CD82AC38916C}" type="slidenum">
              <a:rPr lang="en-US"/>
              <a:pPr/>
              <a:t>‹#›</a:t>
            </a:fld>
            <a:endParaRPr lang="en-US"/>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HN" dirty="0"/>
          </a:p>
        </p:txBody>
      </p:sp>
      <p:sp>
        <p:nvSpPr>
          <p:cNvPr id="3" name="Date Placeholder 2"/>
          <p:cNvSpPr>
            <a:spLocks noGrp="1"/>
          </p:cNvSpPr>
          <p:nvPr>
            <p:ph type="dt" sz="half" idx="10"/>
          </p:nvPr>
        </p:nvSpPr>
        <p:spPr/>
        <p:txBody>
          <a:bodyPr/>
          <a:lstStyle/>
          <a:p>
            <a:fld id="{216E0E02-55D8-4A62-964B-783B05293A72}" type="datetimeFigureOut">
              <a:rPr lang="es-HN" smtClean="0"/>
              <a:t>23/08/2017</a:t>
            </a:fld>
            <a:endParaRPr lang="es-HN"/>
          </a:p>
        </p:txBody>
      </p:sp>
      <p:sp>
        <p:nvSpPr>
          <p:cNvPr id="4" name="Footer Placeholder 3"/>
          <p:cNvSpPr>
            <a:spLocks noGrp="1"/>
          </p:cNvSpPr>
          <p:nvPr>
            <p:ph type="ftr" sz="quarter" idx="11"/>
          </p:nvPr>
        </p:nvSpPr>
        <p:spPr/>
        <p:txBody>
          <a:bodyPr/>
          <a:lstStyle/>
          <a:p>
            <a:endParaRPr lang="es-HN"/>
          </a:p>
        </p:txBody>
      </p:sp>
      <p:sp>
        <p:nvSpPr>
          <p:cNvPr id="5" name="Slide Number Placeholder 4"/>
          <p:cNvSpPr>
            <a:spLocks noGrp="1"/>
          </p:cNvSpPr>
          <p:nvPr>
            <p:ph type="sldNum" sz="quarter" idx="12"/>
          </p:nvPr>
        </p:nvSpPr>
        <p:spPr/>
        <p:txBody>
          <a:bodyPr/>
          <a:lstStyle/>
          <a:p>
            <a:fld id="{12AE7274-3B8E-4316-81F7-62670536CD68}" type="slidenum">
              <a:rPr lang="es-HN" smtClean="0"/>
              <a:t>‹#›</a:t>
            </a:fld>
            <a:endParaRPr lang="es-HN"/>
          </a:p>
        </p:txBody>
      </p:sp>
      <p:sp>
        <p:nvSpPr>
          <p:cNvPr id="7" name="Text Placeholder 6"/>
          <p:cNvSpPr>
            <a:spLocks noGrp="1"/>
          </p:cNvSpPr>
          <p:nvPr>
            <p:ph type="body" sz="quarter" idx="13"/>
          </p:nvPr>
        </p:nvSpPr>
        <p:spPr>
          <a:xfrm>
            <a:off x="457200" y="1524000"/>
            <a:ext cx="8153400" cy="472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HN" dirty="0"/>
          </a:p>
        </p:txBody>
      </p:sp>
    </p:spTree>
    <p:extLst>
      <p:ext uri="{BB962C8B-B14F-4D97-AF65-F5344CB8AC3E}">
        <p14:creationId xmlns:p14="http://schemas.microsoft.com/office/powerpoint/2010/main" val="222114079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0"/>
            <a:ext cx="9144000" cy="6858000"/>
            <a:chOff x="0" y="0"/>
            <a:chExt cx="5760" cy="4320"/>
          </a:xfrm>
        </p:grpSpPr>
        <p:pic>
          <p:nvPicPr>
            <p:cNvPr id="78851" name="Picture 3" descr="IMG_0249"/>
            <p:cNvPicPr>
              <a:picLocks noChangeAspect="1" noChangeArrowheads="1"/>
            </p:cNvPicPr>
            <p:nvPr/>
          </p:nvPicPr>
          <p:blipFill>
            <a:blip r:embed="rId2" cstate="print"/>
            <a:srcRect/>
            <a:stretch>
              <a:fillRect/>
            </a:stretch>
          </p:blipFill>
          <p:spPr bwMode="auto">
            <a:xfrm>
              <a:off x="0" y="0"/>
              <a:ext cx="5760" cy="4320"/>
            </a:xfrm>
            <a:prstGeom prst="rect">
              <a:avLst/>
            </a:prstGeom>
            <a:noFill/>
          </p:spPr>
        </p:pic>
        <p:pic>
          <p:nvPicPr>
            <p:cNvPr id="78852" name="Picture 4" descr="IMG_0249"/>
            <p:cNvPicPr>
              <a:picLocks noChangeAspect="1" noChangeArrowheads="1"/>
            </p:cNvPicPr>
            <p:nvPr userDrawn="1"/>
          </p:nvPicPr>
          <p:blipFill>
            <a:blip r:embed="rId2" cstate="print"/>
            <a:srcRect l="73334" t="74040" r="23334" b="17778"/>
            <a:stretch>
              <a:fillRect/>
            </a:stretch>
          </p:blipFill>
          <p:spPr bwMode="auto">
            <a:xfrm>
              <a:off x="4032" y="3216"/>
              <a:ext cx="192" cy="432"/>
            </a:xfrm>
            <a:prstGeom prst="rect">
              <a:avLst/>
            </a:prstGeom>
            <a:noFill/>
          </p:spPr>
        </p:pic>
        <p:pic>
          <p:nvPicPr>
            <p:cNvPr id="78853" name="Picture 5" descr="IMG_0249"/>
            <p:cNvPicPr>
              <a:picLocks noChangeAspect="1" noChangeArrowheads="1"/>
            </p:cNvPicPr>
            <p:nvPr userDrawn="1"/>
          </p:nvPicPr>
          <p:blipFill>
            <a:blip r:embed="rId2" cstate="print"/>
            <a:srcRect l="65834" t="84445" r="29166" b="13333"/>
            <a:stretch>
              <a:fillRect/>
            </a:stretch>
          </p:blipFill>
          <p:spPr bwMode="auto">
            <a:xfrm>
              <a:off x="3792" y="3552"/>
              <a:ext cx="288" cy="96"/>
            </a:xfrm>
            <a:prstGeom prst="rect">
              <a:avLst/>
            </a:prstGeom>
            <a:noFill/>
          </p:spPr>
        </p:pic>
      </p:grpSp>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smtClean="0"/>
              <a:t>Click to edit Master subtitle style</a:t>
            </a:r>
            <a:endParaRPr lang="es-HN"/>
          </a:p>
        </p:txBody>
      </p:sp>
      <p:sp>
        <p:nvSpPr>
          <p:cNvPr id="78855" name="Rectangle 7"/>
          <p:cNvSpPr>
            <a:spLocks noGrp="1" noChangeArrowheads="1"/>
          </p:cNvSpPr>
          <p:nvPr>
            <p:ph type="dt" sz="half" idx="2"/>
          </p:nvPr>
        </p:nvSpPr>
        <p:spPr>
          <a:xfrm>
            <a:off x="6781800" y="6248400"/>
            <a:ext cx="2133600" cy="476250"/>
          </a:xfrm>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8" name="Rectangle 10"/>
          <p:cNvSpPr>
            <a:spLocks noGrp="1" noChangeArrowheads="1"/>
          </p:cNvSpPr>
          <p:nvPr>
            <p:ph type="ctrTitle" sz="quarter"/>
          </p:nvPr>
        </p:nvSpPr>
        <p:spPr>
          <a:xfrm>
            <a:off x="1371600" y="1120775"/>
            <a:ext cx="7772400" cy="1470025"/>
          </a:xfrm>
          <a:ln w="9525"/>
        </p:spPr>
        <p:txBody>
          <a:bodyPr/>
          <a:lstStyle>
            <a:lvl1pPr algn="r">
              <a:defRPr sz="5400"/>
            </a:lvl1pPr>
          </a:lstStyle>
          <a:p>
            <a:r>
              <a:rPr lang="en-US" smtClean="0"/>
              <a:t>Click to edit Master title style</a:t>
            </a:r>
            <a:endParaRPr lang="en-US" dirty="0"/>
          </a:p>
        </p:txBody>
      </p:sp>
      <p:pic>
        <p:nvPicPr>
          <p:cNvPr id="78860" name="Picture 1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105400" y="0"/>
            <a:ext cx="4038600" cy="1201543"/>
          </a:xfrm>
          <a:prstGeom prst="rect">
            <a:avLst/>
          </a:prstGeom>
          <a:noFill/>
          <a:ln w="9525">
            <a:noFill/>
            <a:miter lim="800000"/>
            <a:headEnd/>
            <a:tailEnd/>
          </a:ln>
          <a:effectLst/>
        </p:spPr>
      </p:pic>
      <p:pic>
        <p:nvPicPr>
          <p:cNvPr id="12" name="Picture 6" descr="cu_logo_sml_150_ppt.jpg                                        000B7307&#10;MPF28 Panther                  BD8AC844:"/>
          <p:cNvPicPr>
            <a:picLocks noChangeAspect="1" noChangeArrowheads="1"/>
          </p:cNvPicPr>
          <p:nvPr/>
        </p:nvPicPr>
        <p:blipFill>
          <a:blip r:embed="rId4" cstate="print"/>
          <a:srcRect/>
          <a:stretch>
            <a:fillRect/>
          </a:stretch>
        </p:blipFill>
        <p:spPr bwMode="auto">
          <a:xfrm>
            <a:off x="-1588" y="5876925"/>
            <a:ext cx="9145588" cy="981075"/>
          </a:xfrm>
          <a:prstGeom prst="rect">
            <a:avLst/>
          </a:prstGeom>
          <a:noFill/>
        </p:spPr>
      </p:pic>
    </p:spTree>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228600"/>
            <a:ext cx="5867400" cy="1143000"/>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chemeClr val="tx2"/>
              </a:buClr>
              <a:defRPr/>
            </a:lvl1pPr>
            <a:lvl2pPr>
              <a:buClr>
                <a:schemeClr val="tx2"/>
              </a:buClr>
              <a:defRPr/>
            </a:lvl2pPr>
            <a:lvl3pPr>
              <a:buClr>
                <a:schemeClr val="tx2"/>
              </a:buClr>
              <a:defRPr/>
            </a:lvl3pPr>
            <a:lvl4pPr>
              <a:buClr>
                <a:schemeClr val="tx2"/>
              </a:buClr>
              <a:defRPr/>
            </a:lvl4pPr>
            <a:lvl5pPr>
              <a:buClr>
                <a:schemeClr val="tx2"/>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3253CF1-E184-4C42-BF06-4252E09B8650}" type="slidenum">
              <a:rPr lang="en-US" smtClean="0"/>
              <a:pPr/>
              <a:t>‹#›</a:t>
            </a:fld>
            <a:endParaRPr lang="en-US"/>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67000" y="228600"/>
            <a:ext cx="6248400" cy="1143000"/>
          </a:xfr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4B7A795-0F78-44F3-A0FC-134940021AE9}" type="slidenum">
              <a:rPr lang="en-US" smtClean="0"/>
              <a:pPr/>
              <a:t>‹#›</a:t>
            </a:fld>
            <a:endParaRPr lang="en-US"/>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19400" y="274638"/>
            <a:ext cx="5867400" cy="1143000"/>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7426DE9-936A-4892-B48E-BC5981E69B5D}" type="slidenum">
              <a:rPr lang="en-US" smtClean="0"/>
              <a:pPr/>
              <a:t>‹#›</a:t>
            </a:fld>
            <a:endParaRPr lang="en-US"/>
          </a:p>
        </p:txBody>
      </p:sp>
      <p:pic>
        <p:nvPicPr>
          <p:cNvPr id="13"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819400" y="228600"/>
            <a:ext cx="60960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85492B4-78F1-42E2-AFF8-75AECCA8D8C9}" type="slidenum">
              <a:rPr lang="en-US" smtClean="0"/>
              <a:pPr/>
              <a:t>‹#›</a:t>
            </a:fld>
            <a:endParaRPr lang="en-US"/>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859674A-2335-4D63-923F-889337434E61}" type="slidenum">
              <a:rPr lang="en-US" smtClean="0"/>
              <a:pPr/>
              <a:t>‹#›</a:t>
            </a:fld>
            <a:endParaRPr lang="en-US"/>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3AA8437-DF20-408E-9EC8-9AD0F83404AE}" type="slidenum">
              <a:rPr lang="en-US" smtClean="0"/>
              <a:pPr/>
              <a:t>‹#›</a:t>
            </a:fld>
            <a:endParaRPr lang="en-US"/>
          </a:p>
        </p:txBody>
      </p:sp>
      <p:pic>
        <p:nvPicPr>
          <p:cNvPr id="5"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0480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3253CF1-E184-4C42-BF06-4252E09B8650}" type="slidenum">
              <a:rPr lang="en-US"/>
              <a:pPr/>
              <a:t>‹#›</a:t>
            </a:fld>
            <a:endParaRPr lang="en-US"/>
          </a:p>
        </p:txBody>
      </p:sp>
    </p:spTree>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E1E97E3B-4BD4-4D27-AA52-CBAF8D6425BD}" type="slidenum">
              <a:rPr lang="en-US" smtClean="0"/>
              <a:pPr/>
              <a:t>‹#›</a:t>
            </a:fld>
            <a:endParaRPr lang="en-US"/>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BCE4635F-EEFC-45D6-A1A7-222B36D010FF}" type="slidenum">
              <a:rPr lang="en-US" smtClean="0"/>
              <a:pPr/>
              <a:t>‹#›</a:t>
            </a:fld>
            <a:endParaRPr lang="en-US"/>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6CECB2E-A233-43CF-B1E2-6433B9CB7F1A}" type="slidenum">
              <a:rPr lang="en-US" smtClean="0"/>
              <a:pPr/>
              <a:t>‹#›</a:t>
            </a:fld>
            <a:endParaRPr lang="en-US"/>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00A5AD3-08CC-4598-BE40-CD82AC38916C}" type="slidenum">
              <a:rPr lang="en-US" smtClean="0"/>
              <a:pPr/>
              <a:t>‹#›</a:t>
            </a:fld>
            <a:endParaRPr lang="en-US"/>
          </a:p>
        </p:txBody>
      </p:sp>
    </p:spTree>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0"/>
            <a:ext cx="9144000" cy="6858000"/>
            <a:chOff x="0" y="0"/>
            <a:chExt cx="5760" cy="4320"/>
          </a:xfrm>
        </p:grpSpPr>
        <p:pic>
          <p:nvPicPr>
            <p:cNvPr id="78851" name="Picture 3" descr="IMG_0249"/>
            <p:cNvPicPr>
              <a:picLocks noChangeAspect="1" noChangeArrowheads="1"/>
            </p:cNvPicPr>
            <p:nvPr/>
          </p:nvPicPr>
          <p:blipFill>
            <a:blip r:embed="rId2" cstate="print"/>
            <a:srcRect/>
            <a:stretch>
              <a:fillRect/>
            </a:stretch>
          </p:blipFill>
          <p:spPr bwMode="auto">
            <a:xfrm>
              <a:off x="0" y="0"/>
              <a:ext cx="5760" cy="4320"/>
            </a:xfrm>
            <a:prstGeom prst="rect">
              <a:avLst/>
            </a:prstGeom>
            <a:noFill/>
          </p:spPr>
        </p:pic>
        <p:pic>
          <p:nvPicPr>
            <p:cNvPr id="78852" name="Picture 4" descr="IMG_0249"/>
            <p:cNvPicPr>
              <a:picLocks noChangeAspect="1" noChangeArrowheads="1"/>
            </p:cNvPicPr>
            <p:nvPr userDrawn="1"/>
          </p:nvPicPr>
          <p:blipFill>
            <a:blip r:embed="rId2" cstate="print"/>
            <a:srcRect l="73334" t="74040" r="23334" b="17778"/>
            <a:stretch>
              <a:fillRect/>
            </a:stretch>
          </p:blipFill>
          <p:spPr bwMode="auto">
            <a:xfrm>
              <a:off x="4032" y="3216"/>
              <a:ext cx="192" cy="432"/>
            </a:xfrm>
            <a:prstGeom prst="rect">
              <a:avLst/>
            </a:prstGeom>
            <a:noFill/>
          </p:spPr>
        </p:pic>
        <p:pic>
          <p:nvPicPr>
            <p:cNvPr id="78853" name="Picture 5" descr="IMG_0249"/>
            <p:cNvPicPr>
              <a:picLocks noChangeAspect="1" noChangeArrowheads="1"/>
            </p:cNvPicPr>
            <p:nvPr userDrawn="1"/>
          </p:nvPicPr>
          <p:blipFill>
            <a:blip r:embed="rId2" cstate="print"/>
            <a:srcRect l="65834" t="84445" r="29166" b="13333"/>
            <a:stretch>
              <a:fillRect/>
            </a:stretch>
          </p:blipFill>
          <p:spPr bwMode="auto">
            <a:xfrm>
              <a:off x="3792" y="3552"/>
              <a:ext cx="288" cy="96"/>
            </a:xfrm>
            <a:prstGeom prst="rect">
              <a:avLst/>
            </a:prstGeom>
            <a:noFill/>
          </p:spPr>
        </p:pic>
      </p:grpSp>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smtClean="0"/>
              <a:t>Click to edit Master subtitle style</a:t>
            </a:r>
            <a:endParaRPr lang="es-HN"/>
          </a:p>
        </p:txBody>
      </p:sp>
      <p:sp>
        <p:nvSpPr>
          <p:cNvPr id="78855" name="Rectangle 7"/>
          <p:cNvSpPr>
            <a:spLocks noGrp="1" noChangeArrowheads="1"/>
          </p:cNvSpPr>
          <p:nvPr>
            <p:ph type="dt" sz="half" idx="2"/>
          </p:nvPr>
        </p:nvSpPr>
        <p:spPr>
          <a:xfrm>
            <a:off x="6781800" y="6248400"/>
            <a:ext cx="2133600" cy="476250"/>
          </a:xfrm>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8" name="Rectangle 10"/>
          <p:cNvSpPr>
            <a:spLocks noGrp="1" noChangeArrowheads="1"/>
          </p:cNvSpPr>
          <p:nvPr>
            <p:ph type="ctrTitle" sz="quarter"/>
          </p:nvPr>
        </p:nvSpPr>
        <p:spPr>
          <a:xfrm>
            <a:off x="1371600" y="1120775"/>
            <a:ext cx="7772400" cy="1470025"/>
          </a:xfrm>
          <a:ln w="9525"/>
        </p:spPr>
        <p:txBody>
          <a:bodyPr/>
          <a:lstStyle>
            <a:lvl1pPr algn="r">
              <a:defRPr sz="5400"/>
            </a:lvl1pPr>
          </a:lstStyle>
          <a:p>
            <a:r>
              <a:rPr lang="en-US" smtClean="0"/>
              <a:t>Click to edit Master title style</a:t>
            </a:r>
            <a:endParaRPr lang="en-US" dirty="0"/>
          </a:p>
        </p:txBody>
      </p:sp>
      <p:pic>
        <p:nvPicPr>
          <p:cNvPr id="78860" name="Picture 1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105400" y="0"/>
            <a:ext cx="4038600" cy="1201543"/>
          </a:xfrm>
          <a:prstGeom prst="rect">
            <a:avLst/>
          </a:prstGeom>
          <a:noFill/>
          <a:ln w="9525">
            <a:noFill/>
            <a:miter lim="800000"/>
            <a:headEnd/>
            <a:tailEnd/>
          </a:ln>
          <a:effectLst/>
        </p:spPr>
      </p:pic>
      <p:pic>
        <p:nvPicPr>
          <p:cNvPr id="12" name="Picture 6" descr="cu_logo_sml_150_ppt.jpg                                        000B7307&#10;MPF28 Panther                  BD8AC844:"/>
          <p:cNvPicPr>
            <a:picLocks noChangeAspect="1" noChangeArrowheads="1"/>
          </p:cNvPicPr>
          <p:nvPr/>
        </p:nvPicPr>
        <p:blipFill>
          <a:blip r:embed="rId4" cstate="print"/>
          <a:srcRect/>
          <a:stretch>
            <a:fillRect/>
          </a:stretch>
        </p:blipFill>
        <p:spPr bwMode="auto">
          <a:xfrm>
            <a:off x="-1588" y="5876925"/>
            <a:ext cx="9145588" cy="981075"/>
          </a:xfrm>
          <a:prstGeom prst="rect">
            <a:avLst/>
          </a:prstGeom>
          <a:noFill/>
        </p:spPr>
      </p:pic>
    </p:spTree>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228600"/>
            <a:ext cx="5867400" cy="1143000"/>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chemeClr val="tx2"/>
              </a:buClr>
              <a:defRPr/>
            </a:lvl1pPr>
            <a:lvl2pPr>
              <a:buClr>
                <a:schemeClr val="tx2"/>
              </a:buClr>
              <a:defRPr/>
            </a:lvl2pPr>
            <a:lvl3pPr>
              <a:buClr>
                <a:schemeClr val="tx2"/>
              </a:buClr>
              <a:defRPr/>
            </a:lvl3pPr>
            <a:lvl4pPr>
              <a:buClr>
                <a:schemeClr val="tx2"/>
              </a:buClr>
              <a:defRPr/>
            </a:lvl4pPr>
            <a:lvl5pPr>
              <a:buClr>
                <a:schemeClr val="tx2"/>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3253CF1-E184-4C42-BF06-4252E09B8650}" type="slidenum">
              <a:rPr lang="en-US" smtClean="0"/>
              <a:pPr/>
              <a:t>‹#›</a:t>
            </a:fld>
            <a:endParaRPr lang="en-US"/>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67000" y="228600"/>
            <a:ext cx="6248400" cy="1143000"/>
          </a:xfr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4B7A795-0F78-44F3-A0FC-134940021AE9}" type="slidenum">
              <a:rPr lang="en-US" smtClean="0"/>
              <a:pPr/>
              <a:t>‹#›</a:t>
            </a:fld>
            <a:endParaRPr lang="en-US"/>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19400" y="274638"/>
            <a:ext cx="5867400" cy="1143000"/>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7426DE9-936A-4892-B48E-BC5981E69B5D}" type="slidenum">
              <a:rPr lang="en-US" smtClean="0"/>
              <a:pPr/>
              <a:t>‹#›</a:t>
            </a:fld>
            <a:endParaRPr lang="en-US"/>
          </a:p>
        </p:txBody>
      </p:sp>
      <p:pic>
        <p:nvPicPr>
          <p:cNvPr id="13"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819400" y="228600"/>
            <a:ext cx="60960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85492B4-78F1-42E2-AFF8-75AECCA8D8C9}" type="slidenum">
              <a:rPr lang="en-US" smtClean="0"/>
              <a:pPr/>
              <a:t>‹#›</a:t>
            </a:fld>
            <a:endParaRPr lang="en-US"/>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859674A-2335-4D63-923F-889337434E61}" type="slidenum">
              <a:rPr lang="en-US" smtClean="0"/>
              <a:pPr/>
              <a:t>‹#›</a:t>
            </a:fld>
            <a:endParaRPr lang="en-US"/>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859674A-2335-4D63-923F-889337434E61}" type="slidenum">
              <a:rPr lang="en-US"/>
              <a:pPr/>
              <a:t>‹#›</a:t>
            </a:fld>
            <a:endParaRPr lang="en-US"/>
          </a:p>
        </p:txBody>
      </p:sp>
    </p:spTree>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3AA8437-DF20-408E-9EC8-9AD0F83404AE}" type="slidenum">
              <a:rPr lang="en-US" smtClean="0"/>
              <a:pPr/>
              <a:t>‹#›</a:t>
            </a:fld>
            <a:endParaRPr lang="en-US"/>
          </a:p>
        </p:txBody>
      </p:sp>
      <p:pic>
        <p:nvPicPr>
          <p:cNvPr id="5"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0480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E1E97E3B-4BD4-4D27-AA52-CBAF8D6425BD}" type="slidenum">
              <a:rPr lang="en-US" smtClean="0"/>
              <a:pPr/>
              <a:t>‹#›</a:t>
            </a:fld>
            <a:endParaRPr lang="en-US"/>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BCE4635F-EEFC-45D6-A1A7-222B36D010FF}" type="slidenum">
              <a:rPr lang="en-US" smtClean="0"/>
              <a:pPr/>
              <a:t>‹#›</a:t>
            </a:fld>
            <a:endParaRPr lang="en-US"/>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96CECB2E-A233-43CF-B1E2-6433B9CB7F1A}" type="slidenum">
              <a:rPr lang="en-US" smtClean="0"/>
              <a:pPr/>
              <a:t>‹#›</a:t>
            </a:fld>
            <a:endParaRPr lang="en-US"/>
          </a:p>
        </p:txBody>
      </p:sp>
    </p:spTree>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00A5AD3-08CC-4598-BE40-CD82AC38916C}" type="slidenum">
              <a:rPr lang="en-US" smtClean="0"/>
              <a:pPr/>
              <a:t>‹#›</a:t>
            </a:fld>
            <a:endParaRPr lang="en-US"/>
          </a:p>
        </p:txBody>
      </p:sp>
    </p:spTree>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0"/>
            <a:ext cx="9144000" cy="6858000"/>
            <a:chOff x="0" y="0"/>
            <a:chExt cx="5760" cy="4320"/>
          </a:xfrm>
        </p:grpSpPr>
        <p:pic>
          <p:nvPicPr>
            <p:cNvPr id="78851" name="Picture 3" descr="IMG_0249"/>
            <p:cNvPicPr>
              <a:picLocks noChangeAspect="1" noChangeArrowheads="1"/>
            </p:cNvPicPr>
            <p:nvPr/>
          </p:nvPicPr>
          <p:blipFill>
            <a:blip r:embed="rId2" cstate="print"/>
            <a:srcRect/>
            <a:stretch>
              <a:fillRect/>
            </a:stretch>
          </p:blipFill>
          <p:spPr bwMode="auto">
            <a:xfrm>
              <a:off x="0" y="0"/>
              <a:ext cx="5760" cy="4320"/>
            </a:xfrm>
            <a:prstGeom prst="rect">
              <a:avLst/>
            </a:prstGeom>
            <a:noFill/>
          </p:spPr>
        </p:pic>
        <p:pic>
          <p:nvPicPr>
            <p:cNvPr id="78852" name="Picture 4" descr="IMG_0249"/>
            <p:cNvPicPr>
              <a:picLocks noChangeAspect="1" noChangeArrowheads="1"/>
            </p:cNvPicPr>
            <p:nvPr userDrawn="1"/>
          </p:nvPicPr>
          <p:blipFill>
            <a:blip r:embed="rId2" cstate="print"/>
            <a:srcRect l="73334" t="74040" r="23334" b="17778"/>
            <a:stretch>
              <a:fillRect/>
            </a:stretch>
          </p:blipFill>
          <p:spPr bwMode="auto">
            <a:xfrm>
              <a:off x="4032" y="3216"/>
              <a:ext cx="192" cy="432"/>
            </a:xfrm>
            <a:prstGeom prst="rect">
              <a:avLst/>
            </a:prstGeom>
            <a:noFill/>
          </p:spPr>
        </p:pic>
        <p:pic>
          <p:nvPicPr>
            <p:cNvPr id="78853" name="Picture 5" descr="IMG_0249"/>
            <p:cNvPicPr>
              <a:picLocks noChangeAspect="1" noChangeArrowheads="1"/>
            </p:cNvPicPr>
            <p:nvPr userDrawn="1"/>
          </p:nvPicPr>
          <p:blipFill>
            <a:blip r:embed="rId2" cstate="print"/>
            <a:srcRect l="65834" t="84445" r="29166" b="13333"/>
            <a:stretch>
              <a:fillRect/>
            </a:stretch>
          </p:blipFill>
          <p:spPr bwMode="auto">
            <a:xfrm>
              <a:off x="3792" y="3552"/>
              <a:ext cx="288" cy="96"/>
            </a:xfrm>
            <a:prstGeom prst="rect">
              <a:avLst/>
            </a:prstGeom>
            <a:noFill/>
          </p:spPr>
        </p:pic>
      </p:grpSp>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smtClean="0"/>
              <a:t>Click to edit Master subtitle style</a:t>
            </a:r>
            <a:endParaRPr lang="es-HN"/>
          </a:p>
        </p:txBody>
      </p:sp>
      <p:sp>
        <p:nvSpPr>
          <p:cNvPr id="78855" name="Rectangle 7"/>
          <p:cNvSpPr>
            <a:spLocks noGrp="1" noChangeArrowheads="1"/>
          </p:cNvSpPr>
          <p:nvPr>
            <p:ph type="dt" sz="half" idx="2"/>
          </p:nvPr>
        </p:nvSpPr>
        <p:spPr>
          <a:xfrm>
            <a:off x="6781800" y="6248400"/>
            <a:ext cx="2133600" cy="476250"/>
          </a:xfrm>
        </p:spPr>
        <p:txBody>
          <a:bodyPr/>
          <a:lstStyle>
            <a:lvl1pPr>
              <a:defRPr>
                <a:latin typeface="Arial" charset="0"/>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s-CO">
              <a:solidFill>
                <a:srgbClr val="000000"/>
              </a:solidFill>
            </a:endParaRPr>
          </a:p>
        </p:txBody>
      </p:sp>
      <p:sp>
        <p:nvSpPr>
          <p:cNvPr id="78858" name="Rectangle 10"/>
          <p:cNvSpPr>
            <a:spLocks noGrp="1" noChangeArrowheads="1"/>
          </p:cNvSpPr>
          <p:nvPr>
            <p:ph type="ctrTitle" sz="quarter"/>
          </p:nvPr>
        </p:nvSpPr>
        <p:spPr>
          <a:xfrm>
            <a:off x="1371600" y="1120775"/>
            <a:ext cx="7772400" cy="1470025"/>
          </a:xfrm>
          <a:ln w="9525"/>
        </p:spPr>
        <p:txBody>
          <a:bodyPr/>
          <a:lstStyle>
            <a:lvl1pPr algn="r">
              <a:defRPr sz="5400"/>
            </a:lvl1pPr>
          </a:lstStyle>
          <a:p>
            <a:r>
              <a:rPr lang="en-US" smtClean="0"/>
              <a:t>Click to edit Master title style</a:t>
            </a:r>
            <a:endParaRPr lang="en-US" dirty="0"/>
          </a:p>
        </p:txBody>
      </p:sp>
      <p:pic>
        <p:nvPicPr>
          <p:cNvPr id="78860" name="Picture 1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105400" y="0"/>
            <a:ext cx="4038600" cy="1201543"/>
          </a:xfrm>
          <a:prstGeom prst="rect">
            <a:avLst/>
          </a:prstGeom>
          <a:noFill/>
          <a:ln w="9525">
            <a:noFill/>
            <a:miter lim="800000"/>
            <a:headEnd/>
            <a:tailEnd/>
          </a:ln>
          <a:effectLst/>
        </p:spPr>
      </p:pic>
      <p:pic>
        <p:nvPicPr>
          <p:cNvPr id="12" name="Picture 6" descr="cu_logo_sml_150_ppt.jpg                                        000B7307&#10;MPF28 Panther                  BD8AC844:"/>
          <p:cNvPicPr>
            <a:picLocks noChangeAspect="1" noChangeArrowheads="1"/>
          </p:cNvPicPr>
          <p:nvPr/>
        </p:nvPicPr>
        <p:blipFill>
          <a:blip r:embed="rId4" cstate="print"/>
          <a:srcRect/>
          <a:stretch>
            <a:fillRect/>
          </a:stretch>
        </p:blipFill>
        <p:spPr bwMode="auto">
          <a:xfrm>
            <a:off x="-1588" y="5876925"/>
            <a:ext cx="9145588" cy="981075"/>
          </a:xfrm>
          <a:prstGeom prst="rect">
            <a:avLst/>
          </a:prstGeom>
          <a:noFill/>
        </p:spPr>
      </p:pic>
    </p:spTree>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228600"/>
            <a:ext cx="5867400" cy="1143000"/>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chemeClr val="tx2"/>
              </a:buClr>
              <a:defRPr/>
            </a:lvl1pPr>
            <a:lvl2pPr>
              <a:buClr>
                <a:schemeClr val="tx2"/>
              </a:buClr>
              <a:defRPr/>
            </a:lvl2pPr>
            <a:lvl3pPr>
              <a:buClr>
                <a:schemeClr val="tx2"/>
              </a:buClr>
              <a:defRPr/>
            </a:lvl3pPr>
            <a:lvl4pPr>
              <a:buClr>
                <a:schemeClr val="tx2"/>
              </a:buClr>
              <a:defRPr/>
            </a:lvl4pPr>
            <a:lvl5pPr>
              <a:buClr>
                <a:schemeClr val="tx2"/>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s-CO">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67000" y="228600"/>
            <a:ext cx="6248400" cy="1143000"/>
          </a:xfr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4" name="Footer Placeholder 3"/>
          <p:cNvSpPr>
            <a:spLocks noGrp="1"/>
          </p:cNvSpPr>
          <p:nvPr>
            <p:ph type="ftr" sz="quarter" idx="11"/>
          </p:nvPr>
        </p:nvSpPr>
        <p:spPr/>
        <p:txBody>
          <a:bodyPr/>
          <a:lstStyle>
            <a:lvl1pPr>
              <a:defRPr/>
            </a:lvl1pPr>
          </a:lstStyle>
          <a:p>
            <a:endParaRPr lang="es-CO">
              <a:solidFill>
                <a:srgbClr val="000000"/>
              </a:solidFill>
            </a:endParaRPr>
          </a:p>
        </p:txBody>
      </p:sp>
      <p:sp>
        <p:nvSpPr>
          <p:cNvPr id="5" name="Slide Number Placeholder 4"/>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19400" y="274638"/>
            <a:ext cx="5867400" cy="1143000"/>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8" name="Footer Placeholder 7"/>
          <p:cNvSpPr>
            <a:spLocks noGrp="1"/>
          </p:cNvSpPr>
          <p:nvPr>
            <p:ph type="ftr" sz="quarter" idx="11"/>
          </p:nvPr>
        </p:nvSpPr>
        <p:spPr/>
        <p:txBody>
          <a:bodyPr/>
          <a:lstStyle>
            <a:lvl1pPr>
              <a:defRPr/>
            </a:lvl1pPr>
          </a:lstStyle>
          <a:p>
            <a:endParaRPr lang="es-CO">
              <a:solidFill>
                <a:srgbClr val="000000"/>
              </a:solidFill>
            </a:endParaRPr>
          </a:p>
        </p:txBody>
      </p:sp>
      <p:sp>
        <p:nvSpPr>
          <p:cNvPr id="9" name="Slide Number Placeholder 8"/>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13"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819400" y="228600"/>
            <a:ext cx="60960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s-CO">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85492B4-78F1-42E2-AFF8-75AECCA8D8C9}" type="slidenum">
              <a:rPr lang="en-US"/>
              <a:pPr/>
              <a:t>‹#›</a:t>
            </a:fld>
            <a:endParaRPr lang="en-US"/>
          </a:p>
        </p:txBody>
      </p:sp>
    </p:spTree>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s-CO">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s-CO">
              <a:solidFill>
                <a:srgbClr val="000000"/>
              </a:solidFill>
            </a:endParaRPr>
          </a:p>
        </p:txBody>
      </p:sp>
      <p:sp>
        <p:nvSpPr>
          <p:cNvPr id="4" name="Slide Number Placeholder 3"/>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5"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0480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s-CO">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s-CO">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s-CO">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spTree>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1056861F-6530-4B20-97D5-EB438499E296}" type="datetimeFigureOut">
              <a:rPr lang="es-CO" smtClean="0">
                <a:solidFill>
                  <a:srgbClr val="000000"/>
                </a:solidFill>
              </a:rPr>
              <a:pPr/>
              <a:t>23/08/2017</a:t>
            </a:fld>
            <a:endParaRPr lang="es-CO">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s-CO">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AA955BE6-8BCA-43BA-A36E-C2A9BEE99AC9}" type="slidenum">
              <a:rPr lang="es-CO" smtClean="0">
                <a:solidFill>
                  <a:srgbClr val="000000"/>
                </a:solidFill>
              </a:rPr>
              <a:pPr/>
              <a:t>‹#›</a:t>
            </a:fld>
            <a:endParaRPr lang="es-CO">
              <a:solidFill>
                <a:srgbClr val="000000"/>
              </a:solidFill>
            </a:endParaRPr>
          </a:p>
        </p:txBody>
      </p:sp>
    </p:spTree>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0"/>
            <a:ext cx="9144000" cy="6858000"/>
            <a:chOff x="0" y="0"/>
            <a:chExt cx="5760" cy="4320"/>
          </a:xfrm>
        </p:grpSpPr>
        <p:pic>
          <p:nvPicPr>
            <p:cNvPr id="78851" name="Picture 3" descr="IMG_0249"/>
            <p:cNvPicPr>
              <a:picLocks noChangeAspect="1" noChangeArrowheads="1"/>
            </p:cNvPicPr>
            <p:nvPr/>
          </p:nvPicPr>
          <p:blipFill>
            <a:blip r:embed="rId2" cstate="print"/>
            <a:srcRect/>
            <a:stretch>
              <a:fillRect/>
            </a:stretch>
          </p:blipFill>
          <p:spPr bwMode="auto">
            <a:xfrm>
              <a:off x="0" y="0"/>
              <a:ext cx="5760" cy="4320"/>
            </a:xfrm>
            <a:prstGeom prst="rect">
              <a:avLst/>
            </a:prstGeom>
            <a:noFill/>
          </p:spPr>
        </p:pic>
        <p:pic>
          <p:nvPicPr>
            <p:cNvPr id="78852" name="Picture 4" descr="IMG_0249"/>
            <p:cNvPicPr>
              <a:picLocks noChangeAspect="1" noChangeArrowheads="1"/>
            </p:cNvPicPr>
            <p:nvPr userDrawn="1"/>
          </p:nvPicPr>
          <p:blipFill>
            <a:blip r:embed="rId2" cstate="print"/>
            <a:srcRect l="73334" t="74040" r="23334" b="17778"/>
            <a:stretch>
              <a:fillRect/>
            </a:stretch>
          </p:blipFill>
          <p:spPr bwMode="auto">
            <a:xfrm>
              <a:off x="4032" y="3216"/>
              <a:ext cx="192" cy="432"/>
            </a:xfrm>
            <a:prstGeom prst="rect">
              <a:avLst/>
            </a:prstGeom>
            <a:noFill/>
          </p:spPr>
        </p:pic>
        <p:pic>
          <p:nvPicPr>
            <p:cNvPr id="78853" name="Picture 5" descr="IMG_0249"/>
            <p:cNvPicPr>
              <a:picLocks noChangeAspect="1" noChangeArrowheads="1"/>
            </p:cNvPicPr>
            <p:nvPr userDrawn="1"/>
          </p:nvPicPr>
          <p:blipFill>
            <a:blip r:embed="rId2" cstate="print"/>
            <a:srcRect l="65834" t="84445" r="29166" b="13333"/>
            <a:stretch>
              <a:fillRect/>
            </a:stretch>
          </p:blipFill>
          <p:spPr bwMode="auto">
            <a:xfrm>
              <a:off x="3792" y="3552"/>
              <a:ext cx="288" cy="96"/>
            </a:xfrm>
            <a:prstGeom prst="rect">
              <a:avLst/>
            </a:prstGeom>
            <a:noFill/>
          </p:spPr>
        </p:pic>
      </p:grpSp>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smtClean="0"/>
              <a:t>Click to edit Master subtitle style</a:t>
            </a:r>
            <a:endParaRPr lang="es-HN"/>
          </a:p>
        </p:txBody>
      </p:sp>
      <p:sp>
        <p:nvSpPr>
          <p:cNvPr id="78855" name="Rectangle 7"/>
          <p:cNvSpPr>
            <a:spLocks noGrp="1" noChangeArrowheads="1"/>
          </p:cNvSpPr>
          <p:nvPr>
            <p:ph type="dt" sz="half" idx="2"/>
          </p:nvPr>
        </p:nvSpPr>
        <p:spPr>
          <a:xfrm>
            <a:off x="6781800" y="6248400"/>
            <a:ext cx="2133600" cy="476250"/>
          </a:xfrm>
        </p:spPr>
        <p:txBody>
          <a:bodyPr/>
          <a:lstStyle>
            <a:lvl1pPr>
              <a:defRPr>
                <a:latin typeface="Arial" charset="0"/>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solidFill>
                <a:srgbClr val="000000"/>
              </a:solidFill>
            </a:endParaRPr>
          </a:p>
        </p:txBody>
      </p:sp>
      <p:sp>
        <p:nvSpPr>
          <p:cNvPr id="78858" name="Rectangle 10"/>
          <p:cNvSpPr>
            <a:spLocks noGrp="1" noChangeArrowheads="1"/>
          </p:cNvSpPr>
          <p:nvPr>
            <p:ph type="ctrTitle" sz="quarter"/>
          </p:nvPr>
        </p:nvSpPr>
        <p:spPr>
          <a:xfrm>
            <a:off x="1371600" y="1120775"/>
            <a:ext cx="7772400" cy="1470025"/>
          </a:xfrm>
          <a:ln w="9525"/>
        </p:spPr>
        <p:txBody>
          <a:bodyPr/>
          <a:lstStyle>
            <a:lvl1pPr algn="r">
              <a:defRPr sz="5400"/>
            </a:lvl1pPr>
          </a:lstStyle>
          <a:p>
            <a:r>
              <a:rPr lang="en-US" smtClean="0"/>
              <a:t>Click to edit Master title style</a:t>
            </a:r>
            <a:endParaRPr lang="en-US" dirty="0"/>
          </a:p>
        </p:txBody>
      </p:sp>
      <p:pic>
        <p:nvPicPr>
          <p:cNvPr id="78860" name="Picture 1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5105400" y="0"/>
            <a:ext cx="4038600" cy="1201543"/>
          </a:xfrm>
          <a:prstGeom prst="rect">
            <a:avLst/>
          </a:prstGeom>
          <a:noFill/>
          <a:ln w="9525">
            <a:noFill/>
            <a:miter lim="800000"/>
            <a:headEnd/>
            <a:tailEnd/>
          </a:ln>
          <a:effectLst/>
        </p:spPr>
      </p:pic>
      <p:pic>
        <p:nvPicPr>
          <p:cNvPr id="12" name="Picture 6" descr="cu_logo_sml_150_ppt.jpg                                        000B7307&#10;MPF28 Panther                  BD8AC844:"/>
          <p:cNvPicPr>
            <a:picLocks noChangeAspect="1" noChangeArrowheads="1"/>
          </p:cNvPicPr>
          <p:nvPr/>
        </p:nvPicPr>
        <p:blipFill>
          <a:blip r:embed="rId4" cstate="print"/>
          <a:srcRect/>
          <a:stretch>
            <a:fillRect/>
          </a:stretch>
        </p:blipFill>
        <p:spPr bwMode="auto">
          <a:xfrm>
            <a:off x="-1588" y="5876925"/>
            <a:ext cx="9145588" cy="981075"/>
          </a:xfrm>
          <a:prstGeom prst="rect">
            <a:avLst/>
          </a:prstGeom>
          <a:noFill/>
        </p:spPr>
      </p:pic>
    </p:spTree>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228600"/>
            <a:ext cx="5867400" cy="1143000"/>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chemeClr val="tx2"/>
              </a:buClr>
              <a:defRPr/>
            </a:lvl1pPr>
            <a:lvl2pPr>
              <a:buClr>
                <a:schemeClr val="tx2"/>
              </a:buClr>
              <a:defRPr/>
            </a:lvl2pPr>
            <a:lvl3pPr>
              <a:buClr>
                <a:schemeClr val="tx2"/>
              </a:buClr>
              <a:defRPr/>
            </a:lvl3pPr>
            <a:lvl4pPr>
              <a:buClr>
                <a:schemeClr val="tx2"/>
              </a:buClr>
              <a:defRPr/>
            </a:lvl4pPr>
            <a:lvl5pPr>
              <a:buClr>
                <a:schemeClr val="tx2"/>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67000" y="228600"/>
            <a:ext cx="6248400" cy="1143000"/>
          </a:xfr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19400" y="274638"/>
            <a:ext cx="5867400" cy="1143000"/>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8" name="Footer Placeholder 7"/>
          <p:cNvSpPr>
            <a:spLocks noGrp="1"/>
          </p:cNvSpPr>
          <p:nvPr>
            <p:ph type="ftr" sz="quarter" idx="11"/>
          </p:nvPr>
        </p:nvSpPr>
        <p:spPr/>
        <p:txBody>
          <a:bodyPr/>
          <a:lstStyle>
            <a:lvl1pPr>
              <a:defRPr/>
            </a:lvl1pPr>
          </a:lstStyle>
          <a:p>
            <a:endParaRPr lang="en-US">
              <a:solidFill>
                <a:srgbClr val="000000"/>
              </a:solidFill>
            </a:endParaRPr>
          </a:p>
        </p:txBody>
      </p:sp>
      <p:sp>
        <p:nvSpPr>
          <p:cNvPr id="9" name="Slide Number Placeholder 8"/>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13"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7426DE9-936A-4892-B48E-BC5981E69B5D}" type="slidenum">
              <a:rPr lang="en-US"/>
              <a:pPr/>
              <a:t>‹#›</a:t>
            </a:fld>
            <a:endParaRPr lang="en-US"/>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819400" y="228600"/>
            <a:ext cx="60960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9"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94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7"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5"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0" y="30480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pic>
        <p:nvPicPr>
          <p:cNvPr id="8" name="Picture 12"/>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629400" y="6109870"/>
            <a:ext cx="2514600" cy="74813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spTree>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228600"/>
            <a:ext cx="2114550" cy="58975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28600"/>
            <a:ext cx="6191250" cy="58975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0975FDFC-CC3C-4730-99E1-74466F9BB72B}" type="datetimeFigureOut">
              <a:rPr lang="en-US" smtClean="0">
                <a:solidFill>
                  <a:srgbClr val="000000"/>
                </a:solidFill>
              </a:rPr>
              <a:pPr/>
              <a:t>8/23/2017</a:t>
            </a:fld>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1BF75328-339F-4D86-A1C2-3D0885BED8FA}" type="slidenum">
              <a:rPr lang="en-US" smtClean="0">
                <a:solidFill>
                  <a:srgbClr val="000000"/>
                </a:solidFill>
              </a:rPr>
              <a:pPr/>
              <a:t>‹#›</a:t>
            </a:fld>
            <a:endParaRPr lang="en-US">
              <a:solidFill>
                <a:srgbClr val="000000"/>
              </a:solidFill>
            </a:endParaRPr>
          </a:p>
        </p:txBody>
      </p:sp>
    </p:spTree>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smtClean="0"/>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35688495-61E6-4C43-9431-EA7C184628A2}"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smtClean="0"/>
              <a:t>Click to edit Master title style</a:t>
            </a:r>
            <a:endParaRPr lang="en-US"/>
          </a:p>
        </p:txBody>
      </p:sp>
    </p:spTree>
    <p:extLst>
      <p:ext uri="{BB962C8B-B14F-4D97-AF65-F5344CB8AC3E}">
        <p14:creationId xmlns:p14="http://schemas.microsoft.com/office/powerpoint/2010/main" val="403886244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3253CF1-E184-4C42-BF06-4252E09B8650}" type="slidenum">
              <a:rPr lang="en-US" smtClean="0"/>
              <a:pPr/>
              <a:t>‹#›</a:t>
            </a:fld>
            <a:endParaRPr lang="en-US"/>
          </a:p>
        </p:txBody>
      </p:sp>
    </p:spTree>
    <p:extLst>
      <p:ext uri="{BB962C8B-B14F-4D97-AF65-F5344CB8AC3E}">
        <p14:creationId xmlns:p14="http://schemas.microsoft.com/office/powerpoint/2010/main" val="3945824612"/>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85492B4-78F1-42E2-AFF8-75AECCA8D8C9}" type="slidenum">
              <a:rPr lang="en-US" smtClean="0"/>
              <a:pPr/>
              <a:t>‹#›</a:t>
            </a:fld>
            <a:endParaRPr lang="en-US"/>
          </a:p>
        </p:txBody>
      </p:sp>
    </p:spTree>
    <p:extLst>
      <p:ext uri="{BB962C8B-B14F-4D97-AF65-F5344CB8AC3E}">
        <p14:creationId xmlns:p14="http://schemas.microsoft.com/office/powerpoint/2010/main" val="284907520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4B7A795-0F78-44F3-A0FC-134940021AE9}" type="slidenum">
              <a:rPr lang="en-US"/>
              <a:pPr/>
              <a:t>‹#›</a:t>
            </a:fld>
            <a:endParaRPr lang="en-US"/>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7426DE9-936A-4892-B48E-BC5981E69B5D}" type="slidenum">
              <a:rPr lang="en-US" smtClean="0"/>
              <a:pPr/>
              <a:t>‹#›</a:t>
            </a:fld>
            <a:endParaRPr lang="en-US"/>
          </a:p>
        </p:txBody>
      </p:sp>
    </p:spTree>
    <p:extLst>
      <p:ext uri="{BB962C8B-B14F-4D97-AF65-F5344CB8AC3E}">
        <p14:creationId xmlns:p14="http://schemas.microsoft.com/office/powerpoint/2010/main" val="2044008569"/>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4B7A795-0F78-44F3-A0FC-134940021AE9}" type="slidenum">
              <a:rPr lang="en-US" smtClean="0"/>
              <a:pPr/>
              <a:t>‹#›</a:t>
            </a:fld>
            <a:endParaRPr lang="en-US"/>
          </a:p>
        </p:txBody>
      </p:sp>
    </p:spTree>
    <p:extLst>
      <p:ext uri="{BB962C8B-B14F-4D97-AF65-F5344CB8AC3E}">
        <p14:creationId xmlns:p14="http://schemas.microsoft.com/office/powerpoint/2010/main" val="3100469360"/>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3AA8437-DF20-408E-9EC8-9AD0F83404AE}" type="slidenum">
              <a:rPr lang="en-US" smtClean="0"/>
              <a:pPr/>
              <a:t>‹#›</a:t>
            </a:fld>
            <a:endParaRPr lang="en-US"/>
          </a:p>
        </p:txBody>
      </p:sp>
    </p:spTree>
    <p:extLst>
      <p:ext uri="{BB962C8B-B14F-4D97-AF65-F5344CB8AC3E}">
        <p14:creationId xmlns:p14="http://schemas.microsoft.com/office/powerpoint/2010/main" val="797860963"/>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HN" dirty="0"/>
          </a:p>
        </p:txBody>
      </p:sp>
      <p:sp>
        <p:nvSpPr>
          <p:cNvPr id="3" name="Date Placeholder 2"/>
          <p:cNvSpPr>
            <a:spLocks noGrp="1"/>
          </p:cNvSpPr>
          <p:nvPr>
            <p:ph type="dt" sz="half" idx="10"/>
          </p:nvPr>
        </p:nvSpPr>
        <p:spPr/>
        <p:txBody>
          <a:bodyPr/>
          <a:lstStyle/>
          <a:p>
            <a:fld id="{216E0E02-55D8-4A62-964B-783B05293A72}" type="datetimeFigureOut">
              <a:rPr lang="es-HN" smtClean="0"/>
              <a:t>23/08/2017</a:t>
            </a:fld>
            <a:endParaRPr lang="es-HN"/>
          </a:p>
        </p:txBody>
      </p:sp>
      <p:sp>
        <p:nvSpPr>
          <p:cNvPr id="4" name="Footer Placeholder 3"/>
          <p:cNvSpPr>
            <a:spLocks noGrp="1"/>
          </p:cNvSpPr>
          <p:nvPr>
            <p:ph type="ftr" sz="quarter" idx="11"/>
          </p:nvPr>
        </p:nvSpPr>
        <p:spPr/>
        <p:txBody>
          <a:bodyPr/>
          <a:lstStyle/>
          <a:p>
            <a:endParaRPr lang="es-HN"/>
          </a:p>
        </p:txBody>
      </p:sp>
      <p:sp>
        <p:nvSpPr>
          <p:cNvPr id="5" name="Slide Number Placeholder 4"/>
          <p:cNvSpPr>
            <a:spLocks noGrp="1"/>
          </p:cNvSpPr>
          <p:nvPr>
            <p:ph type="sldNum" sz="quarter" idx="12"/>
          </p:nvPr>
        </p:nvSpPr>
        <p:spPr/>
        <p:txBody>
          <a:bodyPr/>
          <a:lstStyle/>
          <a:p>
            <a:fld id="{12AE7274-3B8E-4316-81F7-62670536CD68}" type="slidenum">
              <a:rPr lang="es-HN" smtClean="0"/>
              <a:t>‹#›</a:t>
            </a:fld>
            <a:endParaRPr lang="es-HN"/>
          </a:p>
        </p:txBody>
      </p:sp>
      <p:sp>
        <p:nvSpPr>
          <p:cNvPr id="7" name="Text Placeholder 6"/>
          <p:cNvSpPr>
            <a:spLocks noGrp="1"/>
          </p:cNvSpPr>
          <p:nvPr>
            <p:ph type="body" sz="quarter" idx="13"/>
          </p:nvPr>
        </p:nvSpPr>
        <p:spPr>
          <a:xfrm>
            <a:off x="457200" y="1524000"/>
            <a:ext cx="8153400" cy="472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HN" dirty="0"/>
          </a:p>
        </p:txBody>
      </p:sp>
    </p:spTree>
    <p:extLst>
      <p:ext uri="{BB962C8B-B14F-4D97-AF65-F5344CB8AC3E}">
        <p14:creationId xmlns:p14="http://schemas.microsoft.com/office/powerpoint/2010/main" val="1096888647"/>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2157319"/>
            <a:ext cx="8915400" cy="877824"/>
          </a:xfrm>
        </p:spPr>
        <p:txBody>
          <a:bodyPr/>
          <a:lstStyle/>
          <a:p>
            <a:r>
              <a:rPr lang="en-US" smtClean="0"/>
              <a:t>Click to edit Master title style</a:t>
            </a:r>
            <a:endParaRPr/>
          </a:p>
        </p:txBody>
      </p:sp>
      <p:sp>
        <p:nvSpPr>
          <p:cNvPr id="3" name="Subtitle 2"/>
          <p:cNvSpPr>
            <a:spLocks noGrp="1"/>
          </p:cNvSpPr>
          <p:nvPr>
            <p:ph type="subTitle" idx="1"/>
          </p:nvPr>
        </p:nvSpPr>
        <p:spPr>
          <a:xfrm>
            <a:off x="914400" y="3034553"/>
            <a:ext cx="8001000" cy="3823447"/>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6" name="Slide Number Placeholder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358237356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6" name="Slide Number Placeholder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18575321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0" y="5025435"/>
            <a:ext cx="8915400" cy="914400"/>
          </a:xfrm>
        </p:spPr>
        <p:txBody>
          <a:bodyPr/>
          <a:lstStyle/>
          <a:p>
            <a:r>
              <a:rPr lang="en-US" smtClean="0"/>
              <a:t>Click to edit Master title style</a:t>
            </a:r>
            <a:endParaRPr/>
          </a:p>
        </p:txBody>
      </p:sp>
      <p:sp>
        <p:nvSpPr>
          <p:cNvPr id="3" name="Subtitle 2"/>
          <p:cNvSpPr>
            <a:spLocks noGrp="1"/>
          </p:cNvSpPr>
          <p:nvPr>
            <p:ph type="subTitle" idx="1"/>
          </p:nvPr>
        </p:nvSpPr>
        <p:spPr>
          <a:xfrm>
            <a:off x="914400" y="5943600"/>
            <a:ext cx="8001000" cy="9144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chor="t" anchorCtr="0"/>
          <a:lstStyle>
            <a:lvl1pPr marL="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9" name="Picture Placeholder 8"/>
          <p:cNvSpPr>
            <a:spLocks noGrp="1"/>
          </p:cNvSpPr>
          <p:nvPr>
            <p:ph type="pic" sz="quarter" idx="13"/>
          </p:nvPr>
        </p:nvSpPr>
        <p:spPr>
          <a:xfrm>
            <a:off x="927100" y="1129553"/>
            <a:ext cx="7988300" cy="3886200"/>
          </a:xfrm>
        </p:spPr>
        <p:txBody>
          <a:bodyPr>
            <a:normAutofit/>
          </a:bodyPr>
          <a:lstStyle>
            <a:lvl1pPr marL="0" indent="0">
              <a:buNone/>
              <a:defRPr sz="1800"/>
            </a:lvl1pPr>
          </a:lstStyle>
          <a:p>
            <a:r>
              <a:rPr lang="en-US" smtClean="0"/>
              <a:t>Click icon to add picture</a:t>
            </a:r>
            <a:endParaRPr/>
          </a:p>
        </p:txBody>
      </p:sp>
    </p:spTree>
    <p:extLst>
      <p:ext uri="{BB962C8B-B14F-4D97-AF65-F5344CB8AC3E}">
        <p14:creationId xmlns:p14="http://schemas.microsoft.com/office/powerpoint/2010/main" val="43080927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200399"/>
            <a:ext cx="8915400" cy="2286000"/>
          </a:xfrm>
          <a:solidFill>
            <a:schemeClr val="tx2"/>
          </a:solidFill>
        </p:spPr>
        <p:txBody>
          <a:bodyPr vert="horz" lIns="1188720" tIns="45720" rIns="274320" bIns="45720" rtlCol="0" anchor="b" anchorCtr="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914400" y="5484607"/>
            <a:ext cx="8001000" cy="77724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ctr" anchorCtr="0">
            <a:normAutofit/>
          </a:bodyPr>
          <a:lstStyle>
            <a:lvl1pPr marL="0" indent="0" algn="l" defTabSz="914400" rtl="0" eaLnBrk="1" latinLnBrk="0" hangingPunct="1">
              <a:spcBef>
                <a:spcPts val="3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6" name="Slide Number Placeholder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96424558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117600" y="2595563"/>
            <a:ext cx="356616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Content Placeholder 3"/>
          <p:cNvSpPr>
            <a:spLocks noGrp="1"/>
          </p:cNvSpPr>
          <p:nvPr>
            <p:ph sz="half" idx="2"/>
          </p:nvPr>
        </p:nvSpPr>
        <p:spPr>
          <a:xfrm>
            <a:off x="5147534" y="2595563"/>
            <a:ext cx="356616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a:xfrm>
            <a:off x="6580094" y="188259"/>
            <a:ext cx="21336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7" name="Slide Number Placeholder 6"/>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422762950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120588" y="2017713"/>
            <a:ext cx="356616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20588" y="3065929"/>
            <a:ext cx="356616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Text Placeholder 4"/>
          <p:cNvSpPr>
            <a:spLocks noGrp="1"/>
          </p:cNvSpPr>
          <p:nvPr>
            <p:ph type="body" sz="quarter" idx="3"/>
          </p:nvPr>
        </p:nvSpPr>
        <p:spPr>
          <a:xfrm>
            <a:off x="5147534" y="2017713"/>
            <a:ext cx="356616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47534" y="3065929"/>
            <a:ext cx="356616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7" name="Date Placeholder 6"/>
          <p:cNvSpPr>
            <a:spLocks noGrp="1"/>
          </p:cNvSpPr>
          <p:nvPr>
            <p:ph type="dt" sz="half" idx="10"/>
          </p:nvPr>
        </p:nvSpPr>
        <p:spPr>
          <a:xfrm>
            <a:off x="6580094" y="188259"/>
            <a:ext cx="21336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8" name="Footer Placeholder 7"/>
          <p:cNvSpPr>
            <a:spLocks noGrp="1"/>
          </p:cNvSpPr>
          <p:nvPr>
            <p:ph type="ftr" sz="quarter" idx="11"/>
          </p:nvPr>
        </p:nvSpPr>
        <p:spPr>
          <a:xfrm>
            <a:off x="1120588" y="188259"/>
            <a:ext cx="28956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9" name="Slide Number Placeholder 8"/>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cxnSp>
        <p:nvCxnSpPr>
          <p:cNvPr id="11" name="Straight Connector 10"/>
          <p:cNvCxnSpPr/>
          <p:nvPr/>
        </p:nvCxnSpPr>
        <p:spPr>
          <a:xfrm>
            <a:off x="1212028"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238974"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212028"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5238974"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212028"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238974"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46162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3AA8437-DF20-408E-9EC8-9AD0F83404AE}" type="slidenum">
              <a:rPr lang="en-US"/>
              <a:pPr/>
              <a:t>‹#›</a:t>
            </a:fld>
            <a:endParaRPr lang="en-US"/>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4" name="Footer Placeholder 3"/>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Slide Number Placeholder 4"/>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141505048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3" name="Footer Placeholder 2"/>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4" name="Slide Number Placeholder 3"/>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289288190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Content Placeholder 2"/>
          <p:cNvSpPr>
            <a:spLocks noGrp="1"/>
          </p:cNvSpPr>
          <p:nvPr>
            <p:ph idx="1"/>
          </p:nvPr>
        </p:nvSpPr>
        <p:spPr>
          <a:xfrm>
            <a:off x="5147534" y="2590800"/>
            <a:ext cx="3566160" cy="3686175"/>
          </a:xfrm>
        </p:spPr>
        <p:txBody>
          <a:bodyPr/>
          <a:lstStyle>
            <a:lvl1pPr>
              <a:defRPr sz="1800"/>
            </a:lvl1pPr>
            <a:lvl2pPr>
              <a:defRPr sz="1800"/>
            </a:lvl2pPr>
            <a:lvl3pPr>
              <a:defRPr sz="1800"/>
            </a:lvl3pPr>
            <a:lvl4pPr>
              <a:defRPr sz="1800"/>
            </a:lvl4pPr>
            <a:lvl5pPr>
              <a:defRPr sz="1800"/>
            </a:lvl5pPr>
            <a:lvl6pPr marL="2055813" indent="-344488">
              <a:defRPr sz="2000"/>
            </a:lvl6pPr>
            <a:lvl7pPr marL="2055813" indent="-344488">
              <a:defRPr sz="2000"/>
            </a:lvl7pPr>
            <a:lvl8pPr marL="2055813" indent="-344488">
              <a:defRPr sz="2000"/>
            </a:lvl8pPr>
            <a:lvl9pPr marL="2055813" indent="-344488">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Text Placeholder 3"/>
          <p:cNvSpPr>
            <a:spLocks noGrp="1"/>
          </p:cNvSpPr>
          <p:nvPr>
            <p:ph type="body" sz="half" idx="2"/>
          </p:nvPr>
        </p:nvSpPr>
        <p:spPr>
          <a:xfrm>
            <a:off x="900952" y="2039111"/>
            <a:ext cx="356616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a:xfrm>
            <a:off x="6580094" y="188259"/>
            <a:ext cx="21336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7" name="Slide Number Placeholder 6"/>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285022553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5487987" y="2048256"/>
            <a:ext cx="3427413" cy="4206240"/>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914400" y="2039112"/>
            <a:ext cx="457200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Clr>
                <a:schemeClr val="accent1"/>
              </a:buClr>
              <a:buFont typeface="Wingdings 2" pitchFamily="18" charset="2"/>
              <a:buNone/>
            </a:pPr>
            <a:r>
              <a:rPr lang="en-US" smtClean="0"/>
              <a:t>Click to edit Master text styles</a:t>
            </a:r>
          </a:p>
        </p:txBody>
      </p:sp>
      <p:sp>
        <p:nvSpPr>
          <p:cNvPr id="5" name="Date Placeholder 4"/>
          <p:cNvSpPr>
            <a:spLocks noGrp="1"/>
          </p:cNvSpPr>
          <p:nvPr>
            <p:ph type="dt" sz="half" idx="10"/>
          </p:nvPr>
        </p:nvSpPr>
        <p:spPr>
          <a:xfrm>
            <a:off x="6580094" y="188259"/>
            <a:ext cx="21336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7" name="Slide Number Placeholder 6"/>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278494122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9" name="Picture Placeholder 8"/>
          <p:cNvSpPr>
            <a:spLocks noGrp="1"/>
          </p:cNvSpPr>
          <p:nvPr>
            <p:ph type="pic" sz="quarter" idx="13"/>
          </p:nvPr>
        </p:nvSpPr>
        <p:spPr>
          <a:xfrm>
            <a:off x="927100" y="1129553"/>
            <a:ext cx="7988300" cy="2980944"/>
          </a:xfrm>
        </p:spPr>
        <p:txBody>
          <a:bodyPr>
            <a:normAutofit/>
          </a:bodyPr>
          <a:lstStyle>
            <a:lvl1pPr marL="0" indent="0">
              <a:buNone/>
              <a:defRPr sz="1800"/>
            </a:lvl1pPr>
          </a:lstStyle>
          <a:p>
            <a:r>
              <a:rPr lang="en-US" smtClean="0"/>
              <a:t>Click icon to add picture</a:t>
            </a:r>
            <a:endParaRPr/>
          </a:p>
        </p:txBody>
      </p:sp>
    </p:spTree>
    <p:extLst>
      <p:ext uri="{BB962C8B-B14F-4D97-AF65-F5344CB8AC3E}">
        <p14:creationId xmlns:p14="http://schemas.microsoft.com/office/powerpoint/2010/main" val="384453850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a:xfrm>
            <a:off x="6580094" y="188259"/>
            <a:ext cx="21336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9" name="Picture Placeholder 8"/>
          <p:cNvSpPr>
            <a:spLocks noGrp="1"/>
          </p:cNvSpPr>
          <p:nvPr>
            <p:ph type="pic" sz="quarter" idx="13"/>
          </p:nvPr>
        </p:nvSpPr>
        <p:spPr>
          <a:xfrm>
            <a:off x="927100" y="1129553"/>
            <a:ext cx="3986784" cy="2980944"/>
          </a:xfrm>
        </p:spPr>
        <p:txBody>
          <a:bodyPr>
            <a:normAutofit/>
          </a:bodyPr>
          <a:lstStyle>
            <a:lvl1pPr marL="0" indent="0">
              <a:buNone/>
              <a:defRPr sz="1800"/>
            </a:lvl1pPr>
          </a:lstStyle>
          <a:p>
            <a:r>
              <a:rPr lang="en-US" smtClean="0"/>
              <a:t>Click icon to add picture</a:t>
            </a:r>
            <a:endParaRPr/>
          </a:p>
        </p:txBody>
      </p:sp>
      <p:sp>
        <p:nvSpPr>
          <p:cNvPr id="7" name="Picture Placeholder 8"/>
          <p:cNvSpPr>
            <a:spLocks noGrp="1"/>
          </p:cNvSpPr>
          <p:nvPr>
            <p:ph type="pic" sz="quarter" idx="14"/>
          </p:nvPr>
        </p:nvSpPr>
        <p:spPr>
          <a:xfrm>
            <a:off x="4928616" y="1129553"/>
            <a:ext cx="3986784" cy="2980944"/>
          </a:xfrm>
        </p:spPr>
        <p:txBody>
          <a:bodyPr>
            <a:normAutofit/>
          </a:bodyPr>
          <a:lstStyle>
            <a:lvl1pPr marL="0" indent="0">
              <a:buNone/>
              <a:defRPr sz="1800"/>
            </a:lvl1pPr>
          </a:lstStyle>
          <a:p>
            <a:r>
              <a:rPr lang="en-US" smtClean="0"/>
              <a:t>Click icon to add picture</a:t>
            </a:r>
            <a:endParaRPr/>
          </a:p>
        </p:txBody>
      </p:sp>
    </p:spTree>
    <p:extLst>
      <p:ext uri="{BB962C8B-B14F-4D97-AF65-F5344CB8AC3E}">
        <p14:creationId xmlns:p14="http://schemas.microsoft.com/office/powerpoint/2010/main" val="334327161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6580094" y="188259"/>
            <a:ext cx="21336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9" name="Picture Placeholder 8"/>
          <p:cNvSpPr>
            <a:spLocks noGrp="1"/>
          </p:cNvSpPr>
          <p:nvPr>
            <p:ph type="pic" sz="quarter" idx="13"/>
          </p:nvPr>
        </p:nvSpPr>
        <p:spPr>
          <a:xfrm>
            <a:off x="927100" y="1129553"/>
            <a:ext cx="6601968" cy="2980944"/>
          </a:xfrm>
        </p:spPr>
        <p:txBody>
          <a:bodyPr>
            <a:normAutofit/>
          </a:bodyPr>
          <a:lstStyle>
            <a:lvl1pPr marL="0" indent="0">
              <a:buNone/>
              <a:defRPr sz="1800"/>
            </a:lvl1pPr>
          </a:lstStyle>
          <a:p>
            <a:r>
              <a:rPr lang="en-US" smtClean="0"/>
              <a:t>Click icon to add picture</a:t>
            </a:r>
            <a:endParaRPr/>
          </a:p>
        </p:txBody>
      </p:sp>
      <p:sp>
        <p:nvSpPr>
          <p:cNvPr id="7" name="Picture Placeholder 8"/>
          <p:cNvSpPr>
            <a:spLocks noGrp="1"/>
          </p:cNvSpPr>
          <p:nvPr>
            <p:ph type="pic" sz="quarter" idx="14"/>
          </p:nvPr>
        </p:nvSpPr>
        <p:spPr>
          <a:xfrm>
            <a:off x="7543800" y="1129553"/>
            <a:ext cx="1371600" cy="1481328"/>
          </a:xfrm>
        </p:spPr>
        <p:txBody>
          <a:bodyPr>
            <a:normAutofit/>
          </a:bodyPr>
          <a:lstStyle>
            <a:lvl1pPr marL="0" indent="0">
              <a:buNone/>
              <a:defRPr sz="1800"/>
            </a:lvl1pPr>
          </a:lstStyle>
          <a:p>
            <a:r>
              <a:rPr lang="en-US" smtClean="0"/>
              <a:t>Click icon to add picture</a:t>
            </a:r>
            <a:endParaRPr/>
          </a:p>
        </p:txBody>
      </p:sp>
      <p:sp>
        <p:nvSpPr>
          <p:cNvPr id="8" name="Picture Placeholder 8"/>
          <p:cNvSpPr>
            <a:spLocks noGrp="1"/>
          </p:cNvSpPr>
          <p:nvPr>
            <p:ph type="pic" sz="quarter" idx="15"/>
          </p:nvPr>
        </p:nvSpPr>
        <p:spPr>
          <a:xfrm>
            <a:off x="7543800" y="2629169"/>
            <a:ext cx="1371600" cy="1481328"/>
          </a:xfrm>
        </p:spPr>
        <p:txBody>
          <a:bodyPr>
            <a:normAutofit/>
          </a:bodyPr>
          <a:lstStyle>
            <a:lvl1pPr marL="0" indent="0">
              <a:buNone/>
              <a:defRPr sz="1800"/>
            </a:lvl1pPr>
          </a:lstStyle>
          <a:p>
            <a:r>
              <a:rPr lang="en-US" smtClean="0"/>
              <a:t>Click icon to add picture</a:t>
            </a:r>
            <a:endParaRPr/>
          </a:p>
        </p:txBody>
      </p:sp>
    </p:spTree>
    <p:extLst>
      <p:ext uri="{BB962C8B-B14F-4D97-AF65-F5344CB8AC3E}">
        <p14:creationId xmlns:p14="http://schemas.microsoft.com/office/powerpoint/2010/main" val="16572111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6" name="Slide Number Placeholder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358836356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87553" y="1129554"/>
            <a:ext cx="914400" cy="5533278"/>
          </a:xfrm>
        </p:spPr>
        <p:txBody>
          <a:bodyPr vert="eaVert" lIns="274320" tIns="685800" bIns="685800"/>
          <a:lstStyle/>
          <a:p>
            <a:r>
              <a:rPr lang="en-US" smtClean="0"/>
              <a:t>Click to edit Master title style</a:t>
            </a:r>
            <a:endParaRPr/>
          </a:p>
        </p:txBody>
      </p:sp>
      <p:sp>
        <p:nvSpPr>
          <p:cNvPr id="3" name="Vertical Text Placeholder 2"/>
          <p:cNvSpPr>
            <a:spLocks noGrp="1"/>
          </p:cNvSpPr>
          <p:nvPr>
            <p:ph type="body" orient="vert" idx="1"/>
          </p:nvPr>
        </p:nvSpPr>
        <p:spPr>
          <a:xfrm>
            <a:off x="1117600" y="1734671"/>
            <a:ext cx="6426200" cy="4542304"/>
          </a:xfrm>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6" name="Slide Number Placeholder 5"/>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Tree>
    <p:extLst>
      <p:ext uri="{BB962C8B-B14F-4D97-AF65-F5344CB8AC3E}">
        <p14:creationId xmlns:p14="http://schemas.microsoft.com/office/powerpoint/2010/main" val="3283277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E1E97E3B-4BD4-4D27-AA52-CBAF8D6425BD}" type="slidenum">
              <a:rPr lang="en-US"/>
              <a:pPr/>
              <a:t>‹#›</a:t>
            </a:fld>
            <a:endParaRPr lang="en-US"/>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BCE4635F-EEFC-45D6-A1A7-222B36D010FF}" type="slidenum">
              <a:rPr lang="en-US"/>
              <a:pPr/>
              <a:t>‹#›</a:t>
            </a:fld>
            <a:endParaRPr lang="en-US"/>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59.xml"/><Relationship Id="rId7" Type="http://schemas.openxmlformats.org/officeDocument/2006/relationships/slideLayout" Target="../slideLayouts/slideLayout63.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5" Type="http://schemas.openxmlformats.org/officeDocument/2006/relationships/slideLayout" Target="../slideLayouts/slideLayout61.xml"/><Relationship Id="rId4" Type="http://schemas.openxmlformats.org/officeDocument/2006/relationships/slideLayout" Target="../slideLayouts/slideLayout6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slideLayout" Target="../slideLayouts/slideLayout76.xml"/><Relationship Id="rId3" Type="http://schemas.openxmlformats.org/officeDocument/2006/relationships/slideLayout" Target="../slideLayouts/slideLayout66.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2" Type="http://schemas.openxmlformats.org/officeDocument/2006/relationships/slideLayout" Target="../slideLayouts/slideLayout65.xml"/><Relationship Id="rId16" Type="http://schemas.openxmlformats.org/officeDocument/2006/relationships/theme" Target="../theme/theme7.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5" Type="http://schemas.openxmlformats.org/officeDocument/2006/relationships/slideLayout" Target="../slideLayouts/slideLayout68.xml"/><Relationship Id="rId15" Type="http://schemas.openxmlformats.org/officeDocument/2006/relationships/slideLayout" Target="../slideLayouts/slideLayout78.xml"/><Relationship Id="rId10" Type="http://schemas.openxmlformats.org/officeDocument/2006/relationships/slideLayout" Target="../slideLayouts/slideLayout73.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614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614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614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615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5E825E6-5608-4DD7-9AF8-76D49B509DEE}" type="slidenum">
              <a:rPr lang="en-US"/>
              <a:pPr/>
              <a:t>‹#›</a:t>
            </a:fld>
            <a:endParaRPr lang="en-US"/>
          </a:p>
        </p:txBody>
      </p:sp>
      <p:sp>
        <p:nvSpPr>
          <p:cNvPr id="615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endParaRPr lang="en-US"/>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709" r:id="rId12"/>
  </p:sldLayoutIdLst>
  <p:transition>
    <p:fade/>
  </p:transition>
  <p:timing>
    <p:tnLst>
      <p:par>
        <p:cTn id="1" dur="indefinite" restart="never" nodeType="tmRoot"/>
      </p:par>
    </p:tnLst>
  </p:timing>
  <p:txStyles>
    <p:titleStyle>
      <a:lvl1pPr algn="ctr" rtl="0" fontAlgn="base">
        <a:spcBef>
          <a:spcPct val="0"/>
        </a:spcBef>
        <a:spcAft>
          <a:spcPct val="0"/>
        </a:spcAft>
        <a:defRPr sz="4400" b="1">
          <a:solidFill>
            <a:schemeClr val="tx2"/>
          </a:solidFill>
          <a:latin typeface="+mj-lt"/>
          <a:ea typeface="+mj-ea"/>
          <a:cs typeface="+mj-cs"/>
        </a:defRPr>
      </a:lvl1pPr>
      <a:lvl2pPr algn="ctr" rtl="0" fontAlgn="base">
        <a:spcBef>
          <a:spcPct val="0"/>
        </a:spcBef>
        <a:spcAft>
          <a:spcPct val="0"/>
        </a:spcAft>
        <a:defRPr sz="4400" b="1">
          <a:solidFill>
            <a:schemeClr val="tx2"/>
          </a:solidFill>
          <a:latin typeface="Candara" pitchFamily="34" charset="0"/>
        </a:defRPr>
      </a:lvl2pPr>
      <a:lvl3pPr algn="ctr" rtl="0" fontAlgn="base">
        <a:spcBef>
          <a:spcPct val="0"/>
        </a:spcBef>
        <a:spcAft>
          <a:spcPct val="0"/>
        </a:spcAft>
        <a:defRPr sz="4400" b="1">
          <a:solidFill>
            <a:schemeClr val="tx2"/>
          </a:solidFill>
          <a:latin typeface="Candara" pitchFamily="34" charset="0"/>
        </a:defRPr>
      </a:lvl3pPr>
      <a:lvl4pPr algn="ctr" rtl="0" fontAlgn="base">
        <a:spcBef>
          <a:spcPct val="0"/>
        </a:spcBef>
        <a:spcAft>
          <a:spcPct val="0"/>
        </a:spcAft>
        <a:defRPr sz="4400" b="1">
          <a:solidFill>
            <a:schemeClr val="tx2"/>
          </a:solidFill>
          <a:latin typeface="Candara" pitchFamily="34" charset="0"/>
        </a:defRPr>
      </a:lvl4pPr>
      <a:lvl5pPr algn="ctr" rtl="0" fontAlgn="base">
        <a:spcBef>
          <a:spcPct val="0"/>
        </a:spcBef>
        <a:spcAft>
          <a:spcPct val="0"/>
        </a:spcAft>
        <a:defRPr sz="4400" b="1">
          <a:solidFill>
            <a:schemeClr val="tx2"/>
          </a:solidFill>
          <a:latin typeface="Candara" pitchFamily="34" charset="0"/>
        </a:defRPr>
      </a:lvl5pPr>
      <a:lvl6pPr marL="457200" algn="ctr" rtl="0" fontAlgn="base">
        <a:spcBef>
          <a:spcPct val="0"/>
        </a:spcBef>
        <a:spcAft>
          <a:spcPct val="0"/>
        </a:spcAft>
        <a:defRPr sz="4400" b="1">
          <a:solidFill>
            <a:schemeClr val="tx2"/>
          </a:solidFill>
          <a:latin typeface="Candara" pitchFamily="34" charset="0"/>
        </a:defRPr>
      </a:lvl6pPr>
      <a:lvl7pPr marL="914400" algn="ctr" rtl="0" fontAlgn="base">
        <a:spcBef>
          <a:spcPct val="0"/>
        </a:spcBef>
        <a:spcAft>
          <a:spcPct val="0"/>
        </a:spcAft>
        <a:defRPr sz="4400" b="1">
          <a:solidFill>
            <a:schemeClr val="tx2"/>
          </a:solidFill>
          <a:latin typeface="Candara" pitchFamily="34" charset="0"/>
        </a:defRPr>
      </a:lvl7pPr>
      <a:lvl8pPr marL="1371600" algn="ctr" rtl="0" fontAlgn="base">
        <a:spcBef>
          <a:spcPct val="0"/>
        </a:spcBef>
        <a:spcAft>
          <a:spcPct val="0"/>
        </a:spcAft>
        <a:defRPr sz="4400" b="1">
          <a:solidFill>
            <a:schemeClr val="tx2"/>
          </a:solidFill>
          <a:latin typeface="Candara" pitchFamily="34" charset="0"/>
        </a:defRPr>
      </a:lvl8pPr>
      <a:lvl9pPr marL="1828800" algn="ctr" rtl="0" fontAlgn="base">
        <a:spcBef>
          <a:spcPct val="0"/>
        </a:spcBef>
        <a:spcAft>
          <a:spcPct val="0"/>
        </a:spcAft>
        <a:defRPr sz="4400" b="1">
          <a:solidFill>
            <a:schemeClr val="tx2"/>
          </a:solidFill>
          <a:latin typeface="Candara" pitchFamily="34" charset="0"/>
        </a:defRPr>
      </a:lvl9pPr>
    </p:titleStyle>
    <p:bodyStyle>
      <a:lvl1pPr marL="342900" indent="-342900" algn="l" rtl="0" fontAlgn="base">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fontAlgn="base">
        <a:spcBef>
          <a:spcPct val="20000"/>
        </a:spcBef>
        <a:spcAft>
          <a:spcPct val="0"/>
        </a:spcAft>
        <a:buFont typeface="Wingdings" pitchFamily="2" charset="2"/>
        <a:buChar char="Ø"/>
        <a:defRPr sz="2800">
          <a:solidFill>
            <a:schemeClr val="tx1"/>
          </a:solidFill>
          <a:latin typeface="+mn-lt"/>
        </a:defRPr>
      </a:lvl2pPr>
      <a:lvl3pPr marL="1143000" indent="-228600" algn="l" rtl="0" fontAlgn="base">
        <a:spcBef>
          <a:spcPct val="20000"/>
        </a:spcBef>
        <a:spcAft>
          <a:spcPct val="0"/>
        </a:spcAft>
        <a:buFont typeface="Wingdings" pitchFamily="2" charset="2"/>
        <a:buChar char="Ø"/>
        <a:defRPr sz="2400">
          <a:solidFill>
            <a:schemeClr val="tx1"/>
          </a:solidFill>
          <a:latin typeface="+mn-lt"/>
        </a:defRPr>
      </a:lvl3pPr>
      <a:lvl4pPr marL="1600200" indent="-228600" algn="l" rtl="0" fontAlgn="base">
        <a:spcBef>
          <a:spcPct val="20000"/>
        </a:spcBef>
        <a:spcAft>
          <a:spcPct val="0"/>
        </a:spcAft>
        <a:buFont typeface="Wingdings" pitchFamily="2" charset="2"/>
        <a:buChar char="Ø"/>
        <a:defRPr sz="2000">
          <a:solidFill>
            <a:schemeClr val="tx1"/>
          </a:solidFill>
          <a:latin typeface="+mn-lt"/>
        </a:defRPr>
      </a:lvl4pPr>
      <a:lvl5pPr marL="2057400" indent="-228600" algn="l" rtl="0" fontAlgn="base">
        <a:spcBef>
          <a:spcPct val="20000"/>
        </a:spcBef>
        <a:spcAft>
          <a:spcPct val="0"/>
        </a:spcAft>
        <a:buFont typeface="Wingdings" pitchFamily="2" charset="2"/>
        <a:buChar char="Ø"/>
        <a:defRPr sz="2000">
          <a:solidFill>
            <a:schemeClr val="tx1"/>
          </a:solidFill>
          <a:latin typeface="+mn-lt"/>
        </a:defRPr>
      </a:lvl5pPr>
      <a:lvl6pPr marL="2514600" indent="-228600" algn="l" rtl="0" fontAlgn="base">
        <a:spcBef>
          <a:spcPct val="20000"/>
        </a:spcBef>
        <a:spcAft>
          <a:spcPct val="0"/>
        </a:spcAft>
        <a:buFont typeface="Wingdings" pitchFamily="2" charset="2"/>
        <a:buChar char="Ø"/>
        <a:defRPr sz="2000">
          <a:solidFill>
            <a:schemeClr val="tx1"/>
          </a:solidFill>
          <a:latin typeface="+mn-lt"/>
        </a:defRPr>
      </a:lvl6pPr>
      <a:lvl7pPr marL="2971800" indent="-228600" algn="l" rtl="0" fontAlgn="base">
        <a:spcBef>
          <a:spcPct val="20000"/>
        </a:spcBef>
        <a:spcAft>
          <a:spcPct val="0"/>
        </a:spcAft>
        <a:buFont typeface="Wingdings" pitchFamily="2" charset="2"/>
        <a:buChar char="Ø"/>
        <a:defRPr sz="2000">
          <a:solidFill>
            <a:schemeClr val="tx1"/>
          </a:solidFill>
          <a:latin typeface="+mn-lt"/>
        </a:defRPr>
      </a:lvl7pPr>
      <a:lvl8pPr marL="3429000" indent="-228600" algn="l" rtl="0" fontAlgn="base">
        <a:spcBef>
          <a:spcPct val="20000"/>
        </a:spcBef>
        <a:spcAft>
          <a:spcPct val="0"/>
        </a:spcAft>
        <a:buFont typeface="Wingdings" pitchFamily="2" charset="2"/>
        <a:buChar char="Ø"/>
        <a:defRPr sz="2000">
          <a:solidFill>
            <a:schemeClr val="tx1"/>
          </a:solidFill>
          <a:latin typeface="+mn-lt"/>
        </a:defRPr>
      </a:lvl8pPr>
      <a:lvl9pPr marL="3886200" indent="-228600" algn="l" rtl="0" fontAlgn="base">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5E825E6-5608-4DD7-9AF8-76D49B509DEE}"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ransition>
    <p:fade/>
  </p:transition>
  <p:timing>
    <p:tnLst>
      <p:par>
        <p:cTn id="1" dur="indefinite" restart="never" nodeType="tmRoot"/>
      </p:par>
    </p:tnLst>
  </p:timing>
  <p:txStyles>
    <p:titleStyle>
      <a:lvl1pPr algn="ctr" rtl="0" eaLnBrk="1" fontAlgn="base" hangingPunct="1">
        <a:spcBef>
          <a:spcPct val="0"/>
        </a:spcBef>
        <a:spcAft>
          <a:spcPct val="0"/>
        </a:spcAft>
        <a:defRPr sz="4400" b="1">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Ø"/>
        <a:defRPr sz="2800">
          <a:solidFill>
            <a:schemeClr val="tx1"/>
          </a:solidFill>
          <a:latin typeface="+mn-lt"/>
        </a:defRPr>
      </a:lvl2pPr>
      <a:lvl3pPr marL="1143000" indent="-228600" algn="l" rtl="0" eaLnBrk="1" fontAlgn="base" hangingPunct="1">
        <a:spcBef>
          <a:spcPct val="20000"/>
        </a:spcBef>
        <a:spcAft>
          <a:spcPct val="0"/>
        </a:spcAft>
        <a:buFont typeface="Wingdings" pitchFamily="2" charset="2"/>
        <a:buChar char="Ø"/>
        <a:defRPr sz="2400">
          <a:solidFill>
            <a:schemeClr val="tx1"/>
          </a:solidFill>
          <a:latin typeface="+mn-lt"/>
        </a:defRPr>
      </a:lvl3pPr>
      <a:lvl4pPr marL="1600200" indent="-228600" algn="l" rtl="0" eaLnBrk="1" fontAlgn="base" hangingPunct="1">
        <a:spcBef>
          <a:spcPct val="20000"/>
        </a:spcBef>
        <a:spcAft>
          <a:spcPct val="0"/>
        </a:spcAft>
        <a:buFont typeface="Wingdings" pitchFamily="2" charset="2"/>
        <a:buChar char="Ø"/>
        <a:defRPr sz="2000">
          <a:solidFill>
            <a:schemeClr val="tx1"/>
          </a:solidFill>
          <a:latin typeface="+mn-lt"/>
        </a:defRPr>
      </a:lvl4pPr>
      <a:lvl5pPr marL="2057400" indent="-228600" algn="l" rtl="0" eaLnBrk="1" fontAlgn="base" hangingPunct="1">
        <a:spcBef>
          <a:spcPct val="20000"/>
        </a:spcBef>
        <a:spcAft>
          <a:spcPct val="0"/>
        </a:spcAft>
        <a:buFont typeface="Wingdings" pitchFamily="2" charset="2"/>
        <a:buChar char="Ø"/>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5E825E6-5608-4DD7-9AF8-76D49B509DEE}"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ransition>
    <p:fade/>
  </p:transition>
  <p:timing>
    <p:tnLst>
      <p:par>
        <p:cTn id="1" dur="indefinite" restart="never" nodeType="tmRoot"/>
      </p:par>
    </p:tnLst>
  </p:timing>
  <p:txStyles>
    <p:titleStyle>
      <a:lvl1pPr algn="ctr" rtl="0" eaLnBrk="1" fontAlgn="base" hangingPunct="1">
        <a:spcBef>
          <a:spcPct val="0"/>
        </a:spcBef>
        <a:spcAft>
          <a:spcPct val="0"/>
        </a:spcAft>
        <a:defRPr sz="4400" b="1">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Ø"/>
        <a:defRPr sz="2800">
          <a:solidFill>
            <a:schemeClr val="tx1"/>
          </a:solidFill>
          <a:latin typeface="+mn-lt"/>
        </a:defRPr>
      </a:lvl2pPr>
      <a:lvl3pPr marL="1143000" indent="-228600" algn="l" rtl="0" eaLnBrk="1" fontAlgn="base" hangingPunct="1">
        <a:spcBef>
          <a:spcPct val="20000"/>
        </a:spcBef>
        <a:spcAft>
          <a:spcPct val="0"/>
        </a:spcAft>
        <a:buFont typeface="Wingdings" pitchFamily="2" charset="2"/>
        <a:buChar char="Ø"/>
        <a:defRPr sz="2400">
          <a:solidFill>
            <a:schemeClr val="tx1"/>
          </a:solidFill>
          <a:latin typeface="+mn-lt"/>
        </a:defRPr>
      </a:lvl3pPr>
      <a:lvl4pPr marL="1600200" indent="-228600" algn="l" rtl="0" eaLnBrk="1" fontAlgn="base" hangingPunct="1">
        <a:spcBef>
          <a:spcPct val="20000"/>
        </a:spcBef>
        <a:spcAft>
          <a:spcPct val="0"/>
        </a:spcAft>
        <a:buFont typeface="Wingdings" pitchFamily="2" charset="2"/>
        <a:buChar char="Ø"/>
        <a:defRPr sz="2000">
          <a:solidFill>
            <a:schemeClr val="tx1"/>
          </a:solidFill>
          <a:latin typeface="+mn-lt"/>
        </a:defRPr>
      </a:lvl4pPr>
      <a:lvl5pPr marL="2057400" indent="-228600" algn="l" rtl="0" eaLnBrk="1" fontAlgn="base" hangingPunct="1">
        <a:spcBef>
          <a:spcPct val="20000"/>
        </a:spcBef>
        <a:spcAft>
          <a:spcPct val="0"/>
        </a:spcAft>
        <a:buFont typeface="Wingdings" pitchFamily="2" charset="2"/>
        <a:buChar char="Ø"/>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pPr fontAlgn="auto">
              <a:spcBef>
                <a:spcPts val="0"/>
              </a:spcBef>
              <a:spcAft>
                <a:spcPts val="0"/>
              </a:spcAft>
            </a:pPr>
            <a:fld id="{1056861F-6530-4B20-97D5-EB438499E296}" type="datetimeFigureOut">
              <a:rPr lang="es-CO" smtClean="0">
                <a:solidFill>
                  <a:srgbClr val="000000"/>
                </a:solidFill>
                <a:cs typeface="+mn-cs"/>
              </a:rPr>
              <a:pPr fontAlgn="auto">
                <a:spcBef>
                  <a:spcPts val="0"/>
                </a:spcBef>
                <a:spcAft>
                  <a:spcPts val="0"/>
                </a:spcAft>
              </a:pPr>
              <a:t>23/08/2017</a:t>
            </a:fld>
            <a:endParaRPr lang="es-CO">
              <a:solidFill>
                <a:srgbClr val="000000"/>
              </a:solidFill>
              <a:cs typeface="+mn-cs"/>
            </a:endParaRPr>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pPr fontAlgn="auto">
              <a:spcBef>
                <a:spcPts val="0"/>
              </a:spcBef>
              <a:spcAft>
                <a:spcPts val="0"/>
              </a:spcAft>
            </a:pPr>
            <a:endParaRPr lang="es-CO">
              <a:solidFill>
                <a:srgbClr val="000000"/>
              </a:solidFill>
              <a:cs typeface="+mn-cs"/>
            </a:endParaRPr>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pPr fontAlgn="auto">
              <a:spcBef>
                <a:spcPts val="0"/>
              </a:spcBef>
              <a:spcAft>
                <a:spcPts val="0"/>
              </a:spcAft>
            </a:pPr>
            <a:fld id="{AA955BE6-8BCA-43BA-A36E-C2A9BEE99AC9}" type="slidenum">
              <a:rPr lang="es-CO" smtClean="0">
                <a:solidFill>
                  <a:srgbClr val="000000"/>
                </a:solidFill>
                <a:cs typeface="+mn-cs"/>
              </a:rPr>
              <a:pPr fontAlgn="auto">
                <a:spcBef>
                  <a:spcPts val="0"/>
                </a:spcBef>
                <a:spcAft>
                  <a:spcPts val="0"/>
                </a:spcAft>
              </a:pPr>
              <a:t>‹#›</a:t>
            </a:fld>
            <a:endParaRPr lang="es-CO">
              <a:solidFill>
                <a:srgbClr val="000000"/>
              </a:solidFill>
              <a:cs typeface="+mn-cs"/>
            </a:endParaRPr>
          </a:p>
        </p:txBody>
      </p:sp>
      <p:sp>
        <p:nvSpPr>
          <p:cNvPr id="7783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pPr fontAlgn="auto">
              <a:spcBef>
                <a:spcPts val="0"/>
              </a:spcBef>
              <a:spcAft>
                <a:spcPts val="0"/>
              </a:spcAft>
            </a:pPr>
            <a:endParaRPr lang="en-US">
              <a:solidFill>
                <a:srgbClr val="000000"/>
              </a:solidFill>
              <a:latin typeface="Calibri"/>
              <a:cs typeface="+mn-cs"/>
            </a:endParaRPr>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ransition>
    <p:fade/>
  </p:transition>
  <p:timing>
    <p:tnLst>
      <p:par>
        <p:cTn id="1" dur="indefinite" restart="never" nodeType="tmRoot"/>
      </p:par>
    </p:tnLst>
  </p:timing>
  <p:txStyles>
    <p:titleStyle>
      <a:lvl1pPr algn="ctr" rtl="0" eaLnBrk="1" fontAlgn="base" hangingPunct="1">
        <a:spcBef>
          <a:spcPct val="0"/>
        </a:spcBef>
        <a:spcAft>
          <a:spcPct val="0"/>
        </a:spcAft>
        <a:defRPr sz="4400" b="1">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Ø"/>
        <a:defRPr sz="2800">
          <a:solidFill>
            <a:schemeClr val="tx1"/>
          </a:solidFill>
          <a:latin typeface="+mn-lt"/>
        </a:defRPr>
      </a:lvl2pPr>
      <a:lvl3pPr marL="1143000" indent="-228600" algn="l" rtl="0" eaLnBrk="1" fontAlgn="base" hangingPunct="1">
        <a:spcBef>
          <a:spcPct val="20000"/>
        </a:spcBef>
        <a:spcAft>
          <a:spcPct val="0"/>
        </a:spcAft>
        <a:buFont typeface="Wingdings" pitchFamily="2" charset="2"/>
        <a:buChar char="Ø"/>
        <a:defRPr sz="2400">
          <a:solidFill>
            <a:schemeClr val="tx1"/>
          </a:solidFill>
          <a:latin typeface="+mn-lt"/>
        </a:defRPr>
      </a:lvl3pPr>
      <a:lvl4pPr marL="1600200" indent="-228600" algn="l" rtl="0" eaLnBrk="1" fontAlgn="base" hangingPunct="1">
        <a:spcBef>
          <a:spcPct val="20000"/>
        </a:spcBef>
        <a:spcAft>
          <a:spcPct val="0"/>
        </a:spcAft>
        <a:buFont typeface="Wingdings" pitchFamily="2" charset="2"/>
        <a:buChar char="Ø"/>
        <a:defRPr sz="2000">
          <a:solidFill>
            <a:schemeClr val="tx1"/>
          </a:solidFill>
          <a:latin typeface="+mn-lt"/>
        </a:defRPr>
      </a:lvl4pPr>
      <a:lvl5pPr marL="2057400" indent="-228600" algn="l" rtl="0" eaLnBrk="1" fontAlgn="base" hangingPunct="1">
        <a:spcBef>
          <a:spcPct val="20000"/>
        </a:spcBef>
        <a:spcAft>
          <a:spcPct val="0"/>
        </a:spcAft>
        <a:buFont typeface="Wingdings" pitchFamily="2" charset="2"/>
        <a:buChar char="Ø"/>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pPr fontAlgn="auto">
              <a:spcBef>
                <a:spcPts val="0"/>
              </a:spcBef>
              <a:spcAft>
                <a:spcPts val="0"/>
              </a:spcAft>
            </a:pPr>
            <a:fld id="{0975FDFC-CC3C-4730-99E1-74466F9BB72B}" type="datetimeFigureOut">
              <a:rPr lang="en-US" smtClean="0">
                <a:solidFill>
                  <a:srgbClr val="000000"/>
                </a:solidFill>
                <a:cs typeface="+mn-cs"/>
              </a:rPr>
              <a:pPr fontAlgn="auto">
                <a:spcBef>
                  <a:spcPts val="0"/>
                </a:spcBef>
                <a:spcAft>
                  <a:spcPts val="0"/>
                </a:spcAft>
              </a:pPr>
              <a:t>8/23/2017</a:t>
            </a:fld>
            <a:endParaRPr lang="en-US">
              <a:solidFill>
                <a:srgbClr val="000000"/>
              </a:solidFill>
              <a:cs typeface="+mn-cs"/>
            </a:endParaRPr>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pPr fontAlgn="auto">
              <a:spcBef>
                <a:spcPts val="0"/>
              </a:spcBef>
              <a:spcAft>
                <a:spcPts val="0"/>
              </a:spcAft>
            </a:pPr>
            <a:endParaRPr lang="en-US">
              <a:solidFill>
                <a:srgbClr val="000000"/>
              </a:solidFill>
              <a:cs typeface="+mn-cs"/>
            </a:endParaRPr>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pPr fontAlgn="auto">
              <a:spcBef>
                <a:spcPts val="0"/>
              </a:spcBef>
              <a:spcAft>
                <a:spcPts val="0"/>
              </a:spcAft>
            </a:pPr>
            <a:fld id="{1BF75328-339F-4D86-A1C2-3D0885BED8FA}" type="slidenum">
              <a:rPr lang="en-US" smtClean="0">
                <a:solidFill>
                  <a:srgbClr val="000000"/>
                </a:solidFill>
                <a:cs typeface="+mn-cs"/>
              </a:rPr>
              <a:pPr fontAlgn="auto">
                <a:spcBef>
                  <a:spcPts val="0"/>
                </a:spcBef>
                <a:spcAft>
                  <a:spcPts val="0"/>
                </a:spcAft>
              </a:pPr>
              <a:t>‹#›</a:t>
            </a:fld>
            <a:endParaRPr lang="en-US">
              <a:solidFill>
                <a:srgbClr val="000000"/>
              </a:solidFill>
              <a:cs typeface="+mn-cs"/>
            </a:endParaRPr>
          </a:p>
        </p:txBody>
      </p:sp>
      <p:sp>
        <p:nvSpPr>
          <p:cNvPr id="77831" name="Line 7"/>
          <p:cNvSpPr>
            <a:spLocks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pPr fontAlgn="auto">
              <a:spcBef>
                <a:spcPts val="0"/>
              </a:spcBef>
              <a:spcAft>
                <a:spcPts val="0"/>
              </a:spcAft>
            </a:pPr>
            <a:endParaRPr lang="en-US">
              <a:solidFill>
                <a:srgbClr val="000000"/>
              </a:solidFill>
              <a:latin typeface="Calibri"/>
              <a:cs typeface="+mn-cs"/>
            </a:endParaRPr>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ransition>
    <p:fade/>
  </p:transition>
  <p:timing>
    <p:tnLst>
      <p:par>
        <p:cTn id="1" dur="indefinite" restart="never" nodeType="tmRoot"/>
      </p:par>
    </p:tnLst>
  </p:timing>
  <p:txStyles>
    <p:titleStyle>
      <a:lvl1pPr algn="ctr" rtl="0" eaLnBrk="1" fontAlgn="base" hangingPunct="1">
        <a:spcBef>
          <a:spcPct val="0"/>
        </a:spcBef>
        <a:spcAft>
          <a:spcPct val="0"/>
        </a:spcAft>
        <a:defRPr sz="4400" b="1">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Font typeface="Wingdings" pitchFamily="2" charset="2"/>
        <a:buChar char="Ø"/>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Ø"/>
        <a:defRPr sz="2800">
          <a:solidFill>
            <a:schemeClr val="tx1"/>
          </a:solidFill>
          <a:latin typeface="+mn-lt"/>
        </a:defRPr>
      </a:lvl2pPr>
      <a:lvl3pPr marL="1143000" indent="-228600" algn="l" rtl="0" eaLnBrk="1" fontAlgn="base" hangingPunct="1">
        <a:spcBef>
          <a:spcPct val="20000"/>
        </a:spcBef>
        <a:spcAft>
          <a:spcPct val="0"/>
        </a:spcAft>
        <a:buFont typeface="Wingdings" pitchFamily="2" charset="2"/>
        <a:buChar char="Ø"/>
        <a:defRPr sz="2400">
          <a:solidFill>
            <a:schemeClr val="tx1"/>
          </a:solidFill>
          <a:latin typeface="+mn-lt"/>
        </a:defRPr>
      </a:lvl3pPr>
      <a:lvl4pPr marL="1600200" indent="-228600" algn="l" rtl="0" eaLnBrk="1" fontAlgn="base" hangingPunct="1">
        <a:spcBef>
          <a:spcPct val="20000"/>
        </a:spcBef>
        <a:spcAft>
          <a:spcPct val="0"/>
        </a:spcAft>
        <a:buFont typeface="Wingdings" pitchFamily="2" charset="2"/>
        <a:buChar char="Ø"/>
        <a:defRPr sz="2000">
          <a:solidFill>
            <a:schemeClr val="tx1"/>
          </a:solidFill>
          <a:latin typeface="+mn-lt"/>
        </a:defRPr>
      </a:lvl4pPr>
      <a:lvl5pPr marL="2057400" indent="-228600" algn="l" rtl="0" eaLnBrk="1" fontAlgn="base" hangingPunct="1">
        <a:spcBef>
          <a:spcPct val="20000"/>
        </a:spcBef>
        <a:spcAft>
          <a:spcPct val="0"/>
        </a:spcAft>
        <a:buFont typeface="Wingdings" pitchFamily="2" charset="2"/>
        <a:buChar char="Ø"/>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5E825E6-5608-4DD7-9AF8-76D49B509DEE}"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extLst>
      <p:ext uri="{BB962C8B-B14F-4D97-AF65-F5344CB8AC3E}">
        <p14:creationId xmlns:p14="http://schemas.microsoft.com/office/powerpoint/2010/main" val="2827860160"/>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Lst>
  <p:transition>
    <p:fade/>
  </p:transition>
  <p:timing>
    <p:tnLst>
      <p:par>
        <p:cTn id="1" dur="indefinite" restart="never" nodeType="tmRoot"/>
      </p:par>
    </p:tnLst>
  </p:timing>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1123856"/>
            <a:ext cx="8913813" cy="914400"/>
          </a:xfrm>
          <a:prstGeom prst="rect">
            <a:avLst/>
          </a:prstGeom>
          <a:solidFill>
            <a:schemeClr val="tx2"/>
          </a:solidFill>
        </p:spPr>
        <p:txBody>
          <a:bodyPr vert="horz" lIns="1188720" tIns="45720" rIns="274320" bIns="45720" rtlCol="0" anchor="ctr">
            <a:normAutofit/>
          </a:bodyPr>
          <a:lstStyle/>
          <a:p>
            <a:r>
              <a:rPr lang="en-US" smtClean="0"/>
              <a:t>Click to edit Master title style</a:t>
            </a:r>
            <a:endParaRPr/>
          </a:p>
        </p:txBody>
      </p:sp>
      <p:sp>
        <p:nvSpPr>
          <p:cNvPr id="3" name="Text Placeholder 2"/>
          <p:cNvSpPr>
            <a:spLocks noGrp="1"/>
          </p:cNvSpPr>
          <p:nvPr>
            <p:ph type="body" idx="1"/>
          </p:nvPr>
        </p:nvSpPr>
        <p:spPr>
          <a:xfrm>
            <a:off x="1114424" y="2595562"/>
            <a:ext cx="7610476" cy="3670767"/>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2"/>
          </p:nvPr>
        </p:nvSpPr>
        <p:spPr>
          <a:xfrm>
            <a:off x="6580094" y="188259"/>
            <a:ext cx="2133600" cy="365125"/>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70FAA508-F0CD-46EA-95FB-26B559A0B5D9}" type="datetimeFigureOut">
              <a:rPr kumimoji="0" lang="en-US" sz="10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8/23/2017</a:t>
            </a:fld>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5" name="Footer Placeholder 4"/>
          <p:cNvSpPr>
            <a:spLocks noGrp="1"/>
          </p:cNvSpPr>
          <p:nvPr>
            <p:ph type="ftr" sz="quarter" idx="3"/>
          </p:nvPr>
        </p:nvSpPr>
        <p:spPr>
          <a:xfrm>
            <a:off x="1120588" y="188259"/>
            <a:ext cx="2895600"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6" name="Slide Number Placeholder 5"/>
          <p:cNvSpPr>
            <a:spLocks noGrp="1"/>
          </p:cNvSpPr>
          <p:nvPr>
            <p:ph type="sldNum" sz="quarter" idx="4"/>
          </p:nvPr>
        </p:nvSpPr>
        <p:spPr>
          <a:xfrm>
            <a:off x="8789894" y="6569075"/>
            <a:ext cx="457200" cy="365125"/>
          </a:xfrm>
          <a:prstGeom prst="rect">
            <a:avLst/>
          </a:prstGeom>
        </p:spPr>
        <p:txBody>
          <a:bodyPr vert="horz" lIns="91440" tIns="45720" rIns="91440" bIns="45720" rtlCol="0" anchor="ctr"/>
          <a:lstStyle>
            <a:lvl1pPr algn="ctr">
              <a:defRPr sz="800">
                <a:solidFill>
                  <a:schemeClr val="tx1">
                    <a:lumMod val="65000"/>
                    <a:lumOff val="3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4A822907-8A9D-4F6B-98F6-913902AD56B5}" type="slidenum">
              <a:rPr kumimoji="0" lang="en-US" sz="800" b="0" i="0" u="none" strike="noStrike" kern="1200" cap="none" spc="0" normalizeH="0" baseline="0" noProof="0" smtClean="0">
                <a:ln>
                  <a:noFill/>
                </a:ln>
                <a:solidFill>
                  <a:prstClr val="black">
                    <a:lumMod val="65000"/>
                    <a:lumOff val="35000"/>
                  </a:prstClr>
                </a:solidFill>
                <a:effectLst/>
                <a:uLnTx/>
                <a:uFillTx/>
                <a:latin typeface="Century Gothic"/>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800" b="0" i="0" u="none" strike="noStrike" kern="1200" cap="none" spc="0" normalizeH="0" baseline="0" noProof="0">
              <a:ln>
                <a:noFill/>
              </a:ln>
              <a:solidFill>
                <a:prstClr val="black">
                  <a:lumMod val="65000"/>
                  <a:lumOff val="35000"/>
                </a:prstClr>
              </a:solidFill>
              <a:effectLst/>
              <a:uLnTx/>
              <a:uFillTx/>
              <a:latin typeface="Century Gothic"/>
              <a:ea typeface="+mn-ea"/>
              <a:cs typeface="+mn-cs"/>
            </a:endParaRPr>
          </a:p>
        </p:txBody>
      </p:sp>
      <p:sp>
        <p:nvSpPr>
          <p:cNvPr id="7" name="Rectangle 6"/>
          <p:cNvSpPr/>
          <p:nvPr/>
        </p:nvSpPr>
        <p:spPr>
          <a:xfrm>
            <a:off x="914400" y="0"/>
            <a:ext cx="7999413" cy="18288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entury Gothic"/>
              <a:ea typeface="+mn-ea"/>
              <a:cs typeface="+mn-cs"/>
            </a:endParaRPr>
          </a:p>
        </p:txBody>
      </p:sp>
      <p:sp>
        <p:nvSpPr>
          <p:cNvPr id="8" name="Rectangle 7"/>
          <p:cNvSpPr/>
          <p:nvPr/>
        </p:nvSpPr>
        <p:spPr>
          <a:xfrm>
            <a:off x="914400" y="6675120"/>
            <a:ext cx="7999413" cy="18288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entury Gothic"/>
              <a:ea typeface="+mn-ea"/>
              <a:cs typeface="+mn-cs"/>
            </a:endParaRPr>
          </a:p>
        </p:txBody>
      </p:sp>
    </p:spTree>
    <p:extLst>
      <p:ext uri="{BB962C8B-B14F-4D97-AF65-F5344CB8AC3E}">
        <p14:creationId xmlns:p14="http://schemas.microsoft.com/office/powerpoint/2010/main" val="4287374836"/>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Lst>
  <p:txStyles>
    <p:titleStyle>
      <a:lvl1pPr marL="0" indent="0" algn="l" defTabSz="914400" rtl="0" eaLnBrk="1" latinLnBrk="0" hangingPunct="1">
        <a:spcBef>
          <a:spcPct val="0"/>
        </a:spcBef>
        <a:buNone/>
        <a:defRPr sz="3600" kern="1200">
          <a:solidFill>
            <a:schemeClr val="bg1"/>
          </a:solidFill>
          <a:latin typeface="+mj-lt"/>
          <a:ea typeface="+mj-ea"/>
          <a:cs typeface="+mj-cs"/>
        </a:defRPr>
      </a:lvl1pPr>
    </p:titleStyle>
    <p:body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8.xml"/><Relationship Id="rId1" Type="http://schemas.openxmlformats.org/officeDocument/2006/relationships/slideLayout" Target="../slideLayouts/slideLayout58.xml"/><Relationship Id="rId4" Type="http://schemas.openxmlformats.org/officeDocument/2006/relationships/image" Target="../media/image5.jpeg"/></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61.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58.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58.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58.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5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8.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58.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8.xml"/></Relationships>
</file>

<file path=ppt/slides/_rels/slide28.xml.rels><?xml version="1.0" encoding="UTF-8" standalone="yes"?>
<Relationships xmlns="http://schemas.openxmlformats.org/package/2006/relationships"><Relationship Id="rId3" Type="http://schemas.openxmlformats.org/officeDocument/2006/relationships/hyperlink" Target="https://confluence.cornell.edu/display/AGUACLARA/Cuatro+Comunidades" TargetMode="External"/><Relationship Id="rId2" Type="http://schemas.openxmlformats.org/officeDocument/2006/relationships/notesSlide" Target="../notesSlides/notesSlide23.xml"/><Relationship Id="rId1" Type="http://schemas.openxmlformats.org/officeDocument/2006/relationships/slideLayout" Target="../slideLayouts/slideLayout5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8.xml"/></Relationships>
</file>

<file path=ppt/slides/_rels/slide3.xml.rels><?xml version="1.0" encoding="UTF-8" standalone="yes"?>
<Relationships xmlns="http://schemas.openxmlformats.org/package/2006/relationships"><Relationship Id="rId2" Type="http://schemas.openxmlformats.org/officeDocument/2006/relationships/hyperlink" Target="mailto:ecv27@cornell.edu" TargetMode="External"/><Relationship Id="rId1" Type="http://schemas.openxmlformats.org/officeDocument/2006/relationships/slideLayout" Target="../slideLayouts/slideLayout6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8.xml"/></Relationships>
</file>

<file path=ppt/slides/_rels/slide31.xml.rels><?xml version="1.0" encoding="UTF-8" standalone="yes"?>
<Relationships xmlns="http://schemas.openxmlformats.org/package/2006/relationships"><Relationship Id="rId3" Type="http://schemas.openxmlformats.org/officeDocument/2006/relationships/hyperlink" Target="../Polls.pptx#-1,1,Cornell Professors are" TargetMode="External"/><Relationship Id="rId2" Type="http://schemas.openxmlformats.org/officeDocument/2006/relationships/notesSlide" Target="../notesSlides/notesSlide26.xml"/><Relationship Id="rId1" Type="http://schemas.openxmlformats.org/officeDocument/2006/relationships/slideLayout" Target="../slideLayouts/slideLayout58.xm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3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3.xml"/></Relationships>
</file>

<file path=ppt/slides/_rels/slide3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7.xml.rels><?xml version="1.0" encoding="UTF-8" standalone="yes"?>
<Relationships xmlns="http://schemas.openxmlformats.org/package/2006/relationships"><Relationship Id="rId3" Type="http://schemas.openxmlformats.org/officeDocument/2006/relationships/hyperlink" Target="https://confluence.cornell.edu/display/cee4540/Home" TargetMode="External"/><Relationship Id="rId2" Type="http://schemas.openxmlformats.org/officeDocument/2006/relationships/notesSlide" Target="../notesSlides/notesSlide4.xml"/><Relationship Id="rId1" Type="http://schemas.openxmlformats.org/officeDocument/2006/relationships/slideLayout" Target="../slideLayouts/slideLayout61.xml"/><Relationship Id="rId4" Type="http://schemas.openxmlformats.org/officeDocument/2006/relationships/hyperlink" Target="https://confluence.cornell.edu/display/AGUACLARA/Summer+Internship+at+Cornell"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confluence.cornell.edu/display/cee4540" TargetMode="External"/><Relationship Id="rId2" Type="http://schemas.openxmlformats.org/officeDocument/2006/relationships/notesSlide" Target="../notesSlides/notesSlide5.xml"/><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3" Type="http://schemas.openxmlformats.org/officeDocument/2006/relationships/hyperlink" Target="https://confluence.cornell.edu/display/cee4540/Anaconda" TargetMode="External"/><Relationship Id="rId2" Type="http://schemas.openxmlformats.org/officeDocument/2006/relationships/notesSlide" Target="../notesSlides/notesSlide6.xml"/><Relationship Id="rId1" Type="http://schemas.openxmlformats.org/officeDocument/2006/relationships/slideLayout" Target="../slideLayouts/slideLayout5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ubtitle 9"/>
          <p:cNvSpPr>
            <a:spLocks noGrp="1"/>
          </p:cNvSpPr>
          <p:nvPr>
            <p:ph type="subTitle" idx="1"/>
          </p:nvPr>
        </p:nvSpPr>
        <p:spPr/>
        <p:txBody>
          <a:bodyPr/>
          <a:lstStyle/>
          <a:p>
            <a:r>
              <a:rPr lang="en-US" dirty="0" smtClean="0"/>
              <a:t>Introduction</a:t>
            </a:r>
          </a:p>
        </p:txBody>
      </p:sp>
      <p:sp>
        <p:nvSpPr>
          <p:cNvPr id="9218" name="Rectangle 2"/>
          <p:cNvSpPr>
            <a:spLocks noGrp="1" noChangeArrowheads="1"/>
          </p:cNvSpPr>
          <p:nvPr>
            <p:ph type="ctrTitle" sz="quarter"/>
          </p:nvPr>
        </p:nvSpPr>
        <p:spPr>
          <a:xfrm>
            <a:off x="1371600" y="457200"/>
            <a:ext cx="7772400" cy="1470025"/>
          </a:xfrm>
        </p:spPr>
        <p:txBody>
          <a:bodyPr/>
          <a:lstStyle/>
          <a:p>
            <a:pPr algn="r"/>
            <a:r>
              <a:rPr lang="en-US" sz="4800" dirty="0" smtClean="0"/>
              <a:t>Sustainable Municipal Drinking Water Treatment</a:t>
            </a:r>
            <a:br>
              <a:rPr lang="en-US" sz="4800" dirty="0" smtClean="0"/>
            </a:br>
            <a:r>
              <a:rPr lang="en-US" sz="4800" dirty="0" smtClean="0"/>
              <a:t>CEE 4540</a:t>
            </a:r>
            <a:endParaRPr lang="en-US" sz="4800" dirty="0"/>
          </a:p>
        </p:txBody>
      </p:sp>
      <p:sp>
        <p:nvSpPr>
          <p:cNvPr id="9220" name="Rectangle 4"/>
          <p:cNvSpPr>
            <a:spLocks noChangeArrowheads="1"/>
          </p:cNvSpPr>
          <p:nvPr/>
        </p:nvSpPr>
        <p:spPr bwMode="auto">
          <a:xfrm>
            <a:off x="3651250" y="6232525"/>
            <a:ext cx="2895600" cy="457200"/>
          </a:xfrm>
          <a:prstGeom prst="rect">
            <a:avLst/>
          </a:prstGeom>
          <a:noFill/>
          <a:ln w="9525">
            <a:noFill/>
            <a:miter lim="800000"/>
            <a:headEnd/>
            <a:tailEnd/>
          </a:ln>
          <a:effectLst/>
        </p:spPr>
        <p:txBody>
          <a:bodyPr wrap="none" lIns="92075" tIns="46038" rIns="92075" bIns="46038" anchor="ctr"/>
          <a:lstStyle/>
          <a:p>
            <a:pPr algn="ctr" eaLnBrk="0" hangingPunct="0"/>
            <a:endParaRPr lang="en-US" sz="1400">
              <a:effectLst>
                <a:outerShdw blurRad="38100" dist="38100" dir="2700000" algn="tl">
                  <a:srgbClr val="C0C0C0"/>
                </a:outerShdw>
              </a:effectLst>
              <a:latin typeface="Arial" charset="0"/>
            </a:endParaRPr>
          </a:p>
        </p:txBody>
      </p:sp>
      <p:sp>
        <p:nvSpPr>
          <p:cNvPr id="9221" name="Rectangle 5"/>
          <p:cNvSpPr>
            <a:spLocks noChangeArrowheads="1"/>
          </p:cNvSpPr>
          <p:nvPr/>
        </p:nvSpPr>
        <p:spPr bwMode="auto">
          <a:xfrm>
            <a:off x="7080250" y="6232525"/>
            <a:ext cx="1905000" cy="457200"/>
          </a:xfrm>
          <a:prstGeom prst="rect">
            <a:avLst/>
          </a:prstGeom>
          <a:noFill/>
          <a:ln w="9525">
            <a:noFill/>
            <a:miter lim="800000"/>
            <a:headEnd/>
            <a:tailEnd/>
          </a:ln>
          <a:effectLst/>
        </p:spPr>
        <p:txBody>
          <a:bodyPr wrap="none" lIns="92075" tIns="46038" rIns="92075" bIns="46038" anchor="ctr"/>
          <a:lstStyle/>
          <a:p>
            <a:pPr algn="r" eaLnBrk="0" hangingPunct="0"/>
            <a:endParaRPr lang="en-US" sz="1400" dirty="0">
              <a:effectLst>
                <a:outerShdw blurRad="38100" dist="38100" dir="2700000" algn="tl">
                  <a:srgbClr val="C0C0C0"/>
                </a:outerShdw>
              </a:effectLst>
              <a:latin typeface="Arial" charset="0"/>
            </a:endParaRPr>
          </a:p>
        </p:txBody>
      </p:sp>
      <p:sp>
        <p:nvSpPr>
          <p:cNvPr id="9222" name="Rectangle 6"/>
          <p:cNvSpPr>
            <a:spLocks noChangeArrowheads="1"/>
          </p:cNvSpPr>
          <p:nvPr/>
        </p:nvSpPr>
        <p:spPr bwMode="auto">
          <a:xfrm>
            <a:off x="609600" y="6451600"/>
            <a:ext cx="2667000" cy="381000"/>
          </a:xfrm>
          <a:prstGeom prst="rect">
            <a:avLst/>
          </a:prstGeom>
          <a:noFill/>
          <a:ln w="12700">
            <a:noFill/>
            <a:miter lim="800000"/>
            <a:headEnd type="none" w="lg" len="med"/>
            <a:tailEnd type="none" w="lg" len="med"/>
          </a:ln>
          <a:effectLst/>
        </p:spPr>
        <p:txBody>
          <a:bodyPr/>
          <a:lstStyle/>
          <a:p>
            <a:pPr eaLnBrk="0" hangingPunct="0"/>
            <a:r>
              <a:rPr lang="en-US" sz="2000" dirty="0">
                <a:latin typeface="Times New Roman" pitchFamily="18" charset="0"/>
              </a:rPr>
              <a:t>Monroe L. Weber-Shirk </a:t>
            </a:r>
          </a:p>
        </p:txBody>
      </p:sp>
      <p:sp>
        <p:nvSpPr>
          <p:cNvPr id="9224" name="Text Box 8"/>
          <p:cNvSpPr txBox="1">
            <a:spLocks noChangeArrowheads="1"/>
          </p:cNvSpPr>
          <p:nvPr/>
        </p:nvSpPr>
        <p:spPr bwMode="auto">
          <a:xfrm>
            <a:off x="3568700" y="6156325"/>
            <a:ext cx="3124200" cy="701675"/>
          </a:xfrm>
          <a:prstGeom prst="rect">
            <a:avLst/>
          </a:prstGeom>
          <a:noFill/>
          <a:ln w="12700">
            <a:noFill/>
            <a:miter lim="800000"/>
            <a:headEnd type="none" w="lg" len="med"/>
            <a:tailEnd type="none" w="lg" len="med"/>
          </a:ln>
          <a:effectLst/>
        </p:spPr>
        <p:txBody>
          <a:bodyPr>
            <a:spAutoFit/>
          </a:bodyPr>
          <a:lstStyle/>
          <a:p>
            <a:pPr algn="ctr" eaLnBrk="0" hangingPunct="0"/>
            <a:r>
              <a:rPr lang="en-US" sz="2000" dirty="0">
                <a:latin typeface="Times New Roman" pitchFamily="18" charset="0"/>
              </a:rPr>
              <a:t>S</a:t>
            </a:r>
            <a:r>
              <a:rPr lang="en-US" sz="1400" dirty="0">
                <a:latin typeface="Times New Roman" pitchFamily="18" charset="0"/>
              </a:rPr>
              <a:t>chool of </a:t>
            </a:r>
            <a:r>
              <a:rPr lang="en-US" sz="2000" dirty="0">
                <a:latin typeface="Times New Roman" pitchFamily="18" charset="0"/>
              </a:rPr>
              <a:t>Civil </a:t>
            </a:r>
            <a:r>
              <a:rPr lang="en-US" sz="1400" dirty="0">
                <a:latin typeface="Times New Roman" pitchFamily="18" charset="0"/>
              </a:rPr>
              <a:t>and</a:t>
            </a:r>
            <a:r>
              <a:rPr lang="en-US" sz="2000" dirty="0">
                <a:latin typeface="Times New Roman" pitchFamily="18" charset="0"/>
              </a:rPr>
              <a:t> Environmental Engineering</a:t>
            </a:r>
          </a:p>
        </p:txBody>
      </p:sp>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Assignment</a:t>
            </a:r>
            <a:endParaRPr lang="en-US" dirty="0"/>
          </a:p>
        </p:txBody>
      </p:sp>
      <p:sp>
        <p:nvSpPr>
          <p:cNvPr id="3" name="Content Placeholder 2"/>
          <p:cNvSpPr>
            <a:spLocks noGrp="1"/>
          </p:cNvSpPr>
          <p:nvPr>
            <p:ph idx="1"/>
          </p:nvPr>
        </p:nvSpPr>
        <p:spPr/>
        <p:txBody>
          <a:bodyPr/>
          <a:lstStyle/>
          <a:p>
            <a:r>
              <a:rPr lang="en-US" dirty="0" smtClean="0"/>
              <a:t>Learn how to use </a:t>
            </a:r>
            <a:r>
              <a:rPr lang="en-US" dirty="0" err="1" smtClean="0"/>
              <a:t>Jupyter</a:t>
            </a:r>
            <a:r>
              <a:rPr lang="en-US" dirty="0" smtClean="0"/>
              <a:t> Notebooks for engineering in the next 2 weeks</a:t>
            </a:r>
          </a:p>
          <a:p>
            <a:r>
              <a:rPr lang="en-US" dirty="0" smtClean="0"/>
              <a:t>Hardest assignment of the semester</a:t>
            </a:r>
          </a:p>
          <a:p>
            <a:r>
              <a:rPr lang="en-US" dirty="0" smtClean="0"/>
              <a:t>Start </a:t>
            </a:r>
            <a:r>
              <a:rPr lang="en-US" dirty="0" smtClean="0"/>
              <a:t>TODAY by downloading and installing software</a:t>
            </a:r>
            <a:endParaRPr lang="en-US" dirty="0" smtClean="0"/>
          </a:p>
        </p:txBody>
      </p:sp>
    </p:spTree>
    <p:extLst>
      <p:ext uri="{BB962C8B-B14F-4D97-AF65-F5344CB8AC3E}">
        <p14:creationId xmlns:p14="http://schemas.microsoft.com/office/powerpoint/2010/main" val="161634824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dirty="0" smtClean="0"/>
              <a:t>Introductions: Name that Student</a:t>
            </a:r>
            <a:endParaRPr lang="en-US" dirty="0"/>
          </a:p>
        </p:txBody>
      </p:sp>
      <p:sp>
        <p:nvSpPr>
          <p:cNvPr id="17411" name="Rectangle 3"/>
          <p:cNvSpPr>
            <a:spLocks noGrp="1" noChangeArrowheads="1"/>
          </p:cNvSpPr>
          <p:nvPr>
            <p:ph idx="1"/>
          </p:nvPr>
        </p:nvSpPr>
        <p:spPr/>
        <p:txBody>
          <a:bodyPr/>
          <a:lstStyle/>
          <a:p>
            <a:r>
              <a:rPr lang="en-US" dirty="0" smtClean="0"/>
              <a:t>Think about efficiency (multitasking)</a:t>
            </a:r>
          </a:p>
          <a:p>
            <a:r>
              <a:rPr lang="en-US" dirty="0" smtClean="0"/>
              <a:t>Write </a:t>
            </a:r>
            <a:r>
              <a:rPr lang="en-US" dirty="0"/>
              <a:t>your first name on the </a:t>
            </a:r>
            <a:r>
              <a:rPr lang="en-US" dirty="0" smtClean="0"/>
              <a:t>blackboard while you are waiting</a:t>
            </a:r>
            <a:endParaRPr lang="en-US" dirty="0"/>
          </a:p>
          <a:p>
            <a:r>
              <a:rPr lang="en-US" dirty="0" smtClean="0"/>
              <a:t>Point to your name on the board</a:t>
            </a:r>
          </a:p>
          <a:p>
            <a:r>
              <a:rPr lang="en-US" dirty="0" smtClean="0"/>
              <a:t>Describe VERY briefly something </a:t>
            </a:r>
            <a:r>
              <a:rPr lang="en-US" dirty="0"/>
              <a:t>you did this summer that involved </a:t>
            </a:r>
            <a:r>
              <a:rPr lang="en-US" dirty="0" smtClean="0"/>
              <a:t>water using third person (Monroe built a dam this summer)</a:t>
            </a:r>
            <a:endParaRPr lang="en-US" dirty="0"/>
          </a:p>
          <a:p>
            <a:r>
              <a:rPr lang="en-US" dirty="0" smtClean="0"/>
              <a:t>Ask the class,  “What is my name?”</a:t>
            </a:r>
            <a:endParaRPr lang="en-US" dirty="0"/>
          </a:p>
        </p:txBody>
      </p:sp>
    </p:spTree>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sz="4000"/>
              <a:t>Why am I teaching this course?</a:t>
            </a:r>
          </a:p>
        </p:txBody>
      </p:sp>
      <p:sp>
        <p:nvSpPr>
          <p:cNvPr id="15363" name="Rectangle 3"/>
          <p:cNvSpPr>
            <a:spLocks noGrp="1" noChangeArrowheads="1"/>
          </p:cNvSpPr>
          <p:nvPr>
            <p:ph idx="1"/>
          </p:nvPr>
        </p:nvSpPr>
        <p:spPr>
          <a:xfrm>
            <a:off x="609600" y="1752600"/>
            <a:ext cx="8153400" cy="4572000"/>
          </a:xfrm>
        </p:spPr>
        <p:txBody>
          <a:bodyPr/>
          <a:lstStyle/>
          <a:p>
            <a:pPr>
              <a:lnSpc>
                <a:spcPct val="80000"/>
              </a:lnSpc>
            </a:pPr>
            <a:r>
              <a:rPr lang="en-US" sz="2800" dirty="0"/>
              <a:t>Experience in refugee camps in </a:t>
            </a:r>
            <a:r>
              <a:rPr lang="en-US" sz="2800" dirty="0" smtClean="0"/>
              <a:t/>
            </a:r>
            <a:br>
              <a:rPr lang="en-US" sz="2800" dirty="0" smtClean="0"/>
            </a:br>
            <a:r>
              <a:rPr lang="en-US" sz="2800" dirty="0" smtClean="0"/>
              <a:t>Honduras </a:t>
            </a:r>
            <a:r>
              <a:rPr lang="en-US" sz="2800" dirty="0"/>
              <a:t>in 1982-83</a:t>
            </a:r>
          </a:p>
          <a:p>
            <a:pPr>
              <a:lnSpc>
                <a:spcPct val="80000"/>
              </a:lnSpc>
            </a:pPr>
            <a:r>
              <a:rPr lang="en-US" sz="2800" dirty="0"/>
              <a:t>The spark of interest: What makes </a:t>
            </a:r>
            <a:r>
              <a:rPr lang="en-US" sz="2800" dirty="0" smtClean="0"/>
              <a:t/>
            </a:r>
            <a:br>
              <a:rPr lang="en-US" sz="2800" dirty="0" smtClean="0"/>
            </a:br>
            <a:r>
              <a:rPr lang="en-US" sz="2800" dirty="0" smtClean="0"/>
              <a:t>slow </a:t>
            </a:r>
            <a:r>
              <a:rPr lang="en-US" sz="2800" dirty="0"/>
              <a:t>sand filters work?</a:t>
            </a:r>
          </a:p>
          <a:p>
            <a:pPr lvl="1">
              <a:lnSpc>
                <a:spcPct val="80000"/>
              </a:lnSpc>
            </a:pPr>
            <a:r>
              <a:rPr lang="en-US" sz="2400" dirty="0"/>
              <a:t>The discovery that no one knew</a:t>
            </a:r>
          </a:p>
          <a:p>
            <a:pPr>
              <a:lnSpc>
                <a:spcPct val="80000"/>
              </a:lnSpc>
            </a:pPr>
            <a:r>
              <a:rPr lang="en-US" sz="2800" dirty="0" smtClean="0"/>
              <a:t>Invitation </a:t>
            </a:r>
            <a:r>
              <a:rPr lang="en-US" sz="2800" dirty="0"/>
              <a:t>to begin a water project in Latin </a:t>
            </a:r>
            <a:r>
              <a:rPr lang="en-US" sz="2800" dirty="0" smtClean="0"/>
              <a:t>America (12/2002)</a:t>
            </a:r>
            <a:endParaRPr lang="en-US" sz="2800" dirty="0"/>
          </a:p>
          <a:p>
            <a:pPr>
              <a:lnSpc>
                <a:spcPct val="80000"/>
              </a:lnSpc>
            </a:pPr>
            <a:r>
              <a:rPr lang="en-US" sz="2800" dirty="0"/>
              <a:t>The realization that what I had been taught wasn’t up to the challenge of solving the big global challenge of providing safe drinking </a:t>
            </a:r>
            <a:r>
              <a:rPr lang="en-US" sz="2800" dirty="0" smtClean="0"/>
              <a:t>water on tap to communities</a:t>
            </a:r>
          </a:p>
          <a:p>
            <a:pPr>
              <a:lnSpc>
                <a:spcPct val="80000"/>
              </a:lnSpc>
            </a:pPr>
            <a:r>
              <a:rPr lang="en-US" sz="2800" dirty="0" smtClean="0"/>
              <a:t>13</a:t>
            </a:r>
            <a:r>
              <a:rPr lang="en-US" sz="2800" baseline="30000" dirty="0" smtClean="0"/>
              <a:t>th</a:t>
            </a:r>
            <a:r>
              <a:rPr lang="en-US" sz="2800" dirty="0" smtClean="0"/>
              <a:t> time teaching this course – changes every time!</a:t>
            </a:r>
            <a:endParaRPr lang="en-US" sz="2800" dirty="0"/>
          </a:p>
          <a:p>
            <a:pPr>
              <a:lnSpc>
                <a:spcPct val="80000"/>
              </a:lnSpc>
            </a:pPr>
            <a:endParaRPr lang="en-US" sz="2800" dirty="0"/>
          </a:p>
        </p:txBody>
      </p:sp>
      <p:pic>
        <p:nvPicPr>
          <p:cNvPr id="15364" name="Picture 4" descr="Slide 8">
            <a:hlinkClick r:id="rId3" action="ppaction://hlinksldjump"/>
          </p:cNvPr>
          <p:cNvPicPr>
            <a:picLocks noChangeAspect="1" noChangeArrowheads="1"/>
          </p:cNvPicPr>
          <p:nvPr/>
        </p:nvPicPr>
        <p:blipFill>
          <a:blip r:embed="rId4" cstate="print"/>
          <a:srcRect/>
          <a:stretch>
            <a:fillRect/>
          </a:stretch>
        </p:blipFill>
        <p:spPr bwMode="auto">
          <a:xfrm>
            <a:off x="7162800" y="1828800"/>
            <a:ext cx="1600200" cy="1203325"/>
          </a:xfrm>
          <a:prstGeom prst="rect">
            <a:avLst/>
          </a:prstGeom>
          <a:noFill/>
        </p:spPr>
      </p:pic>
    </p:spTree>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Picture 2" descr="Slide 8"/>
          <p:cNvPicPr>
            <a:picLocks noChangeAspect="1" noChangeArrowheads="1"/>
          </p:cNvPicPr>
          <p:nvPr/>
        </p:nvPicPr>
        <p:blipFill>
          <a:blip r:embed="rId3" cstate="print"/>
          <a:srcRect/>
          <a:stretch>
            <a:fillRect/>
          </a:stretch>
        </p:blipFill>
        <p:spPr bwMode="auto">
          <a:xfrm>
            <a:off x="0" y="-12700"/>
            <a:ext cx="9144000" cy="6870700"/>
          </a:xfrm>
          <a:prstGeom prst="rect">
            <a:avLst/>
          </a:prstGeom>
          <a:noFill/>
        </p:spPr>
      </p:pic>
      <p:sp>
        <p:nvSpPr>
          <p:cNvPr id="58371" name="Rectangle 3"/>
          <p:cNvSpPr>
            <a:spLocks noGrp="1" noChangeArrowheads="1"/>
          </p:cNvSpPr>
          <p:nvPr>
            <p:ph type="title"/>
          </p:nvPr>
        </p:nvSpPr>
        <p:spPr/>
        <p:txBody>
          <a:bodyPr/>
          <a:lstStyle/>
          <a:p>
            <a:r>
              <a:rPr lang="en-US"/>
              <a:t>Mesa Grande: Waiting for water</a:t>
            </a:r>
          </a:p>
        </p:txBody>
      </p:sp>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r>
              <a:rPr lang="en-US"/>
              <a:t>Water in Colomoncagua</a:t>
            </a:r>
          </a:p>
        </p:txBody>
      </p:sp>
      <p:pic>
        <p:nvPicPr>
          <p:cNvPr id="60419" name="Picture 3" descr="Slide 1"/>
          <p:cNvPicPr>
            <a:picLocks noChangeAspect="1" noChangeArrowheads="1"/>
          </p:cNvPicPr>
          <p:nvPr/>
        </p:nvPicPr>
        <p:blipFill>
          <a:blip r:embed="rId3" cstate="print"/>
          <a:srcRect/>
          <a:stretch>
            <a:fillRect/>
          </a:stretch>
        </p:blipFill>
        <p:spPr bwMode="auto">
          <a:xfrm>
            <a:off x="0" y="-3175"/>
            <a:ext cx="9144000" cy="6861175"/>
          </a:xfrm>
          <a:prstGeom prst="rect">
            <a:avLst/>
          </a:prstGeom>
          <a:noFill/>
        </p:spPr>
      </p:pic>
    </p:spTree>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endParaRPr lang="es-HN"/>
          </a:p>
        </p:txBody>
      </p:sp>
      <p:sp>
        <p:nvSpPr>
          <p:cNvPr id="62467" name="Rectangle 3"/>
          <p:cNvSpPr>
            <a:spLocks noGrp="1" noChangeArrowheads="1"/>
          </p:cNvSpPr>
          <p:nvPr>
            <p:ph idx="1"/>
          </p:nvPr>
        </p:nvSpPr>
        <p:spPr/>
        <p:txBody>
          <a:bodyPr/>
          <a:lstStyle/>
          <a:p>
            <a:endParaRPr lang="es-HN"/>
          </a:p>
        </p:txBody>
      </p:sp>
      <p:pic>
        <p:nvPicPr>
          <p:cNvPr id="62468" name="Picture 4"/>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12700">
            <a:noFill/>
            <a:miter lim="800000"/>
            <a:headEnd type="none" w="lg" len="med"/>
            <a:tailEnd type="none" w="lg" len="med"/>
          </a:ln>
          <a:effectLst/>
        </p:spPr>
      </p:pic>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endParaRPr lang="es-HN"/>
          </a:p>
        </p:txBody>
      </p:sp>
      <p:sp>
        <p:nvSpPr>
          <p:cNvPr id="64515" name="Rectangle 3"/>
          <p:cNvSpPr>
            <a:spLocks noGrp="1" noChangeArrowheads="1"/>
          </p:cNvSpPr>
          <p:nvPr>
            <p:ph idx="1"/>
          </p:nvPr>
        </p:nvSpPr>
        <p:spPr/>
        <p:txBody>
          <a:bodyPr/>
          <a:lstStyle/>
          <a:p>
            <a:endParaRPr lang="es-HN"/>
          </a:p>
        </p:txBody>
      </p:sp>
      <p:pic>
        <p:nvPicPr>
          <p:cNvPr id="64516" name="Picture 4"/>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12700">
            <a:noFill/>
            <a:miter lim="800000"/>
            <a:headEnd type="none" w="lg" len="med"/>
            <a:tailEnd type="none" w="lg" len="med"/>
          </a:ln>
          <a:effectLst/>
        </p:spPr>
      </p:pic>
    </p:spTree>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endParaRPr lang="es-HN"/>
          </a:p>
        </p:txBody>
      </p:sp>
      <p:sp>
        <p:nvSpPr>
          <p:cNvPr id="66563" name="Rectangle 3"/>
          <p:cNvSpPr>
            <a:spLocks noGrp="1" noChangeArrowheads="1"/>
          </p:cNvSpPr>
          <p:nvPr>
            <p:ph idx="1"/>
          </p:nvPr>
        </p:nvSpPr>
        <p:spPr/>
        <p:txBody>
          <a:bodyPr/>
          <a:lstStyle/>
          <a:p>
            <a:endParaRPr lang="es-HN"/>
          </a:p>
        </p:txBody>
      </p:sp>
      <p:pic>
        <p:nvPicPr>
          <p:cNvPr id="66564" name="Picture 4"/>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12700">
            <a:noFill/>
            <a:miter lim="800000"/>
            <a:headEnd type="none" w="lg" len="med"/>
            <a:tailEnd type="none" w="lg" len="med"/>
          </a:ln>
          <a:effectLst/>
        </p:spPr>
      </p:pic>
    </p:spTree>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sz="4000"/>
              <a:t>You should be taking a course in business or information technology</a:t>
            </a:r>
          </a:p>
        </p:txBody>
      </p:sp>
      <p:sp>
        <p:nvSpPr>
          <p:cNvPr id="25603" name="Rectangle 3"/>
          <p:cNvSpPr>
            <a:spLocks noGrp="1" noChangeArrowheads="1"/>
          </p:cNvSpPr>
          <p:nvPr>
            <p:ph idx="1"/>
          </p:nvPr>
        </p:nvSpPr>
        <p:spPr/>
        <p:txBody>
          <a:bodyPr/>
          <a:lstStyle/>
          <a:p>
            <a:pPr>
              <a:lnSpc>
                <a:spcPct val="90000"/>
              </a:lnSpc>
            </a:pPr>
            <a:r>
              <a:rPr lang="en-US" dirty="0"/>
              <a:t>Environmental Engineering is a dead profession</a:t>
            </a:r>
          </a:p>
          <a:p>
            <a:pPr>
              <a:lnSpc>
                <a:spcPct val="90000"/>
              </a:lnSpc>
            </a:pPr>
            <a:r>
              <a:rPr lang="en-US" dirty="0"/>
              <a:t>The science behind environmental engineering is already well understood</a:t>
            </a:r>
          </a:p>
          <a:p>
            <a:pPr>
              <a:lnSpc>
                <a:spcPct val="90000"/>
              </a:lnSpc>
            </a:pPr>
            <a:r>
              <a:rPr lang="en-US" dirty="0"/>
              <a:t>Environmental engineers have been applying the same solutions for the past </a:t>
            </a:r>
            <a:r>
              <a:rPr lang="en-US" dirty="0" smtClean="0"/>
              <a:t>100 </a:t>
            </a:r>
            <a:r>
              <a:rPr lang="en-US" dirty="0"/>
              <a:t>years</a:t>
            </a:r>
          </a:p>
          <a:p>
            <a:pPr>
              <a:lnSpc>
                <a:spcPct val="90000"/>
              </a:lnSpc>
            </a:pPr>
            <a:r>
              <a:rPr lang="en-US" dirty="0"/>
              <a:t>Providing everyone on the planet with safe drinking water only requires the money and political will to apply known technologies</a:t>
            </a:r>
          </a:p>
        </p:txBody>
      </p:sp>
      <p:sp>
        <p:nvSpPr>
          <p:cNvPr id="25604" name="Text Box 4"/>
          <p:cNvSpPr txBox="1">
            <a:spLocks noChangeArrowheads="1"/>
          </p:cNvSpPr>
          <p:nvPr/>
        </p:nvSpPr>
        <p:spPr bwMode="auto">
          <a:xfrm>
            <a:off x="990600" y="6248400"/>
            <a:ext cx="4741863" cy="519113"/>
          </a:xfrm>
          <a:prstGeom prst="rect">
            <a:avLst/>
          </a:prstGeom>
          <a:noFill/>
          <a:ln w="12700">
            <a:noFill/>
            <a:miter lim="800000"/>
            <a:headEnd type="none" w="lg" len="med"/>
            <a:tailEnd type="none" w="lg" len="med"/>
          </a:ln>
          <a:effectLst/>
        </p:spPr>
        <p:txBody>
          <a:bodyPr wrap="none">
            <a:spAutoFit/>
          </a:bodyPr>
          <a:lstStyle/>
          <a:p>
            <a:pPr eaLnBrk="0" hangingPunct="0"/>
            <a:r>
              <a:rPr lang="en-US" sz="2800" dirty="0">
                <a:solidFill>
                  <a:schemeClr val="folHlink"/>
                </a:solidFill>
                <a:latin typeface="Times New Roman" pitchFamily="18" charset="0"/>
              </a:rPr>
              <a:t>Discussion time! Do you agree?</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6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t>Uneven Knowledge Space</a:t>
            </a:r>
          </a:p>
        </p:txBody>
      </p:sp>
      <p:sp>
        <p:nvSpPr>
          <p:cNvPr id="19459" name="Freeform 3"/>
          <p:cNvSpPr>
            <a:spLocks/>
          </p:cNvSpPr>
          <p:nvPr/>
        </p:nvSpPr>
        <p:spPr bwMode="auto">
          <a:xfrm>
            <a:off x="1143000" y="2133600"/>
            <a:ext cx="7766050" cy="3976688"/>
          </a:xfrm>
          <a:custGeom>
            <a:avLst/>
            <a:gdLst/>
            <a:ahLst/>
            <a:cxnLst>
              <a:cxn ang="0">
                <a:pos x="2173" y="1548"/>
              </a:cxn>
              <a:cxn ang="0">
                <a:pos x="2750" y="0"/>
              </a:cxn>
              <a:cxn ang="0">
                <a:pos x="2850" y="17"/>
              </a:cxn>
              <a:cxn ang="0">
                <a:pos x="2394" y="1121"/>
              </a:cxn>
              <a:cxn ang="0">
                <a:pos x="2479" y="1145"/>
              </a:cxn>
              <a:cxn ang="0">
                <a:pos x="2173" y="1595"/>
              </a:cxn>
              <a:cxn ang="0">
                <a:pos x="2501" y="1501"/>
              </a:cxn>
              <a:cxn ang="0">
                <a:pos x="4290" y="1578"/>
              </a:cxn>
              <a:cxn ang="0">
                <a:pos x="4892" y="2086"/>
              </a:cxn>
              <a:cxn ang="0">
                <a:pos x="4255" y="2505"/>
              </a:cxn>
              <a:cxn ang="0">
                <a:pos x="2473" y="1693"/>
              </a:cxn>
              <a:cxn ang="0">
                <a:pos x="2460" y="1830"/>
              </a:cxn>
              <a:cxn ang="0">
                <a:pos x="2173" y="1642"/>
              </a:cxn>
              <a:cxn ang="0">
                <a:pos x="2251" y="2028"/>
              </a:cxn>
              <a:cxn ang="0">
                <a:pos x="2151" y="2003"/>
              </a:cxn>
              <a:cxn ang="0">
                <a:pos x="2132" y="2488"/>
              </a:cxn>
              <a:cxn ang="0">
                <a:pos x="1845" y="2441"/>
              </a:cxn>
              <a:cxn ang="0">
                <a:pos x="2173" y="1642"/>
              </a:cxn>
              <a:cxn ang="0">
                <a:pos x="1916" y="1881"/>
              </a:cxn>
              <a:cxn ang="0">
                <a:pos x="1902" y="1742"/>
              </a:cxn>
              <a:cxn ang="0">
                <a:pos x="0" y="2065"/>
              </a:cxn>
              <a:cxn ang="0">
                <a:pos x="0" y="1548"/>
              </a:cxn>
              <a:cxn ang="0">
                <a:pos x="2173" y="1595"/>
              </a:cxn>
              <a:cxn ang="0">
                <a:pos x="287" y="325"/>
              </a:cxn>
              <a:cxn ang="0">
                <a:pos x="574" y="43"/>
              </a:cxn>
              <a:cxn ang="0">
                <a:pos x="1886" y="1313"/>
              </a:cxn>
              <a:cxn ang="0">
                <a:pos x="1968" y="1219"/>
              </a:cxn>
              <a:cxn ang="0">
                <a:pos x="2009" y="1313"/>
              </a:cxn>
              <a:cxn ang="0">
                <a:pos x="2173" y="1219"/>
              </a:cxn>
              <a:cxn ang="0">
                <a:pos x="2173" y="1548"/>
              </a:cxn>
            </a:cxnLst>
            <a:rect l="0" t="0" r="r" b="b"/>
            <a:pathLst>
              <a:path w="4892" h="2505">
                <a:moveTo>
                  <a:pt x="2173" y="1548"/>
                </a:moveTo>
                <a:lnTo>
                  <a:pt x="2750" y="0"/>
                </a:lnTo>
                <a:lnTo>
                  <a:pt x="2850" y="17"/>
                </a:lnTo>
                <a:lnTo>
                  <a:pt x="2394" y="1121"/>
                </a:lnTo>
                <a:lnTo>
                  <a:pt x="2479" y="1145"/>
                </a:lnTo>
                <a:lnTo>
                  <a:pt x="2173" y="1595"/>
                </a:lnTo>
                <a:lnTo>
                  <a:pt x="2501" y="1501"/>
                </a:lnTo>
                <a:lnTo>
                  <a:pt x="4290" y="1578"/>
                </a:lnTo>
                <a:lnTo>
                  <a:pt x="4892" y="2086"/>
                </a:lnTo>
                <a:lnTo>
                  <a:pt x="4255" y="2505"/>
                </a:lnTo>
                <a:lnTo>
                  <a:pt x="2473" y="1693"/>
                </a:lnTo>
                <a:lnTo>
                  <a:pt x="2460" y="1830"/>
                </a:lnTo>
                <a:lnTo>
                  <a:pt x="2173" y="1642"/>
                </a:lnTo>
                <a:lnTo>
                  <a:pt x="2251" y="2028"/>
                </a:lnTo>
                <a:lnTo>
                  <a:pt x="2151" y="2003"/>
                </a:lnTo>
                <a:lnTo>
                  <a:pt x="2132" y="2488"/>
                </a:lnTo>
                <a:lnTo>
                  <a:pt x="1845" y="2441"/>
                </a:lnTo>
                <a:lnTo>
                  <a:pt x="2173" y="1642"/>
                </a:lnTo>
                <a:lnTo>
                  <a:pt x="1916" y="1881"/>
                </a:lnTo>
                <a:lnTo>
                  <a:pt x="1902" y="1742"/>
                </a:lnTo>
                <a:lnTo>
                  <a:pt x="0" y="2065"/>
                </a:lnTo>
                <a:lnTo>
                  <a:pt x="0" y="1548"/>
                </a:lnTo>
                <a:lnTo>
                  <a:pt x="2173" y="1595"/>
                </a:lnTo>
                <a:lnTo>
                  <a:pt x="287" y="325"/>
                </a:lnTo>
                <a:lnTo>
                  <a:pt x="574" y="43"/>
                </a:lnTo>
                <a:lnTo>
                  <a:pt x="1886" y="1313"/>
                </a:lnTo>
                <a:lnTo>
                  <a:pt x="1968" y="1219"/>
                </a:lnTo>
                <a:lnTo>
                  <a:pt x="2009" y="1313"/>
                </a:lnTo>
                <a:lnTo>
                  <a:pt x="2173" y="1219"/>
                </a:lnTo>
                <a:lnTo>
                  <a:pt x="2173" y="1548"/>
                </a:lnTo>
                <a:close/>
              </a:path>
            </a:pathLst>
          </a:custGeom>
          <a:solidFill>
            <a:schemeClr val="hlink"/>
          </a:solidFill>
          <a:ln w="12700" cap="flat" cmpd="sng">
            <a:solidFill>
              <a:schemeClr val="tx1"/>
            </a:solidFill>
            <a:prstDash val="solid"/>
            <a:round/>
            <a:headEnd type="none" w="lg" len="med"/>
            <a:tailEnd type="none" w="lg" len="med"/>
          </a:ln>
          <a:effectLst/>
        </p:spPr>
        <p:txBody>
          <a:bodyPr anchor="ctr">
            <a:spAutoFit/>
          </a:bodyPr>
          <a:lstStyle/>
          <a:p>
            <a:endParaRPr lang="en-US"/>
          </a:p>
        </p:txBody>
      </p:sp>
      <p:sp>
        <p:nvSpPr>
          <p:cNvPr id="19460" name="Oval 4"/>
          <p:cNvSpPr>
            <a:spLocks noChangeArrowheads="1"/>
          </p:cNvSpPr>
          <p:nvPr/>
        </p:nvSpPr>
        <p:spPr bwMode="auto">
          <a:xfrm>
            <a:off x="4191000" y="4191000"/>
            <a:ext cx="762000" cy="762000"/>
          </a:xfrm>
          <a:prstGeom prst="ellipse">
            <a:avLst/>
          </a:prstGeom>
          <a:solidFill>
            <a:schemeClr val="hlink"/>
          </a:solidFill>
          <a:ln w="12700">
            <a:solidFill>
              <a:schemeClr val="tx1"/>
            </a:solidFill>
            <a:round/>
            <a:headEnd type="none" w="lg" len="med"/>
            <a:tailEnd type="none" w="lg" len="med"/>
          </a:ln>
          <a:effectLst/>
        </p:spPr>
        <p:txBody>
          <a:bodyPr anchor="ctr">
            <a:spAutoFit/>
          </a:bodyPr>
          <a:lstStyle/>
          <a:p>
            <a:endParaRPr lang="en-US"/>
          </a:p>
        </p:txBody>
      </p:sp>
      <p:grpSp>
        <p:nvGrpSpPr>
          <p:cNvPr id="19461" name="Group 5"/>
          <p:cNvGrpSpPr>
            <a:grpSpLocks/>
          </p:cNvGrpSpPr>
          <p:nvPr/>
        </p:nvGrpSpPr>
        <p:grpSpPr bwMode="auto">
          <a:xfrm>
            <a:off x="4267200" y="3509963"/>
            <a:ext cx="4419600" cy="558800"/>
            <a:chOff x="2688" y="2211"/>
            <a:chExt cx="2784" cy="352"/>
          </a:xfrm>
        </p:grpSpPr>
        <p:sp>
          <p:nvSpPr>
            <p:cNvPr id="19462" name="Text Box 6"/>
            <p:cNvSpPr txBox="1">
              <a:spLocks noChangeArrowheads="1"/>
            </p:cNvSpPr>
            <p:nvPr/>
          </p:nvSpPr>
          <p:spPr bwMode="auto">
            <a:xfrm>
              <a:off x="3710" y="2211"/>
              <a:ext cx="1762" cy="327"/>
            </a:xfrm>
            <a:prstGeom prst="rect">
              <a:avLst/>
            </a:prstGeom>
            <a:noFill/>
            <a:ln w="12700">
              <a:noFill/>
              <a:miter lim="800000"/>
              <a:headEnd type="none" w="lg" len="med"/>
              <a:tailEnd type="none" w="lg" len="med"/>
            </a:ln>
            <a:effectLst/>
          </p:spPr>
          <p:txBody>
            <a:bodyPr wrap="none">
              <a:spAutoFit/>
            </a:bodyPr>
            <a:lstStyle/>
            <a:p>
              <a:pPr eaLnBrk="0" hangingPunct="0"/>
              <a:r>
                <a:rPr lang="en-US" sz="2800">
                  <a:latin typeface="Times New Roman" pitchFamily="18" charset="0"/>
                </a:rPr>
                <a:t>Water purification</a:t>
              </a:r>
            </a:p>
          </p:txBody>
        </p:sp>
        <p:cxnSp>
          <p:nvCxnSpPr>
            <p:cNvPr id="19463" name="AutoShape 7"/>
            <p:cNvCxnSpPr>
              <a:cxnSpLocks noChangeShapeType="1"/>
              <a:stCxn id="19462" idx="1"/>
              <a:endCxn id="19459" idx="26"/>
            </p:cNvCxnSpPr>
            <p:nvPr/>
          </p:nvCxnSpPr>
          <p:spPr bwMode="auto">
            <a:xfrm rot="10800000" flipV="1">
              <a:off x="2688" y="2375"/>
              <a:ext cx="1022" cy="188"/>
            </a:xfrm>
            <a:prstGeom prst="curvedConnector3">
              <a:avLst>
                <a:gd name="adj1" fmla="val 97454"/>
              </a:avLst>
            </a:prstGeom>
            <a:noFill/>
            <a:ln w="12700">
              <a:solidFill>
                <a:schemeClr val="tx1"/>
              </a:solidFill>
              <a:round/>
              <a:headEnd type="none" w="lg" len="med"/>
              <a:tailEnd type="triangle" w="lg" len="med"/>
            </a:ln>
            <a:effectLst/>
          </p:spPr>
        </p:cxnSp>
      </p:grpSp>
      <p:grpSp>
        <p:nvGrpSpPr>
          <p:cNvPr id="19464" name="Group 8"/>
          <p:cNvGrpSpPr>
            <a:grpSpLocks/>
          </p:cNvGrpSpPr>
          <p:nvPr/>
        </p:nvGrpSpPr>
        <p:grpSpPr bwMode="auto">
          <a:xfrm>
            <a:off x="5667375" y="2160588"/>
            <a:ext cx="2919413" cy="658812"/>
            <a:chOff x="3570" y="1361"/>
            <a:chExt cx="1839" cy="415"/>
          </a:xfrm>
        </p:grpSpPr>
        <p:sp>
          <p:nvSpPr>
            <p:cNvPr id="19465" name="Text Box 9"/>
            <p:cNvSpPr txBox="1">
              <a:spLocks noChangeArrowheads="1"/>
            </p:cNvSpPr>
            <p:nvPr/>
          </p:nvSpPr>
          <p:spPr bwMode="auto">
            <a:xfrm>
              <a:off x="3864" y="1449"/>
              <a:ext cx="1545" cy="327"/>
            </a:xfrm>
            <a:prstGeom prst="rect">
              <a:avLst/>
            </a:prstGeom>
            <a:noFill/>
            <a:ln w="12700">
              <a:noFill/>
              <a:miter lim="800000"/>
              <a:headEnd type="none" w="lg" len="med"/>
              <a:tailEnd type="none" w="lg" len="med"/>
            </a:ln>
            <a:effectLst/>
          </p:spPr>
          <p:txBody>
            <a:bodyPr wrap="none">
              <a:spAutoFit/>
            </a:bodyPr>
            <a:lstStyle/>
            <a:p>
              <a:pPr eaLnBrk="0" hangingPunct="0"/>
              <a:r>
                <a:rPr lang="en-US" sz="2800">
                  <a:latin typeface="Times New Roman" pitchFamily="18" charset="0"/>
                </a:rPr>
                <a:t>nanotechnology</a:t>
              </a:r>
            </a:p>
          </p:txBody>
        </p:sp>
        <p:cxnSp>
          <p:nvCxnSpPr>
            <p:cNvPr id="19466" name="AutoShape 10"/>
            <p:cNvCxnSpPr>
              <a:cxnSpLocks noChangeShapeType="1"/>
              <a:stCxn id="19465" idx="1"/>
              <a:endCxn id="19459" idx="2"/>
            </p:cNvCxnSpPr>
            <p:nvPr/>
          </p:nvCxnSpPr>
          <p:spPr bwMode="auto">
            <a:xfrm rot="10800000">
              <a:off x="3570" y="1361"/>
              <a:ext cx="294" cy="252"/>
            </a:xfrm>
            <a:prstGeom prst="curvedConnector4">
              <a:avLst>
                <a:gd name="adj1" fmla="val -6806"/>
                <a:gd name="adj2" fmla="val 146028"/>
              </a:avLst>
            </a:prstGeom>
            <a:noFill/>
            <a:ln w="12700">
              <a:solidFill>
                <a:schemeClr val="tx1"/>
              </a:solidFill>
              <a:round/>
              <a:headEnd type="none" w="lg" len="med"/>
              <a:tailEnd type="triangle" w="lg" len="med"/>
            </a:ln>
            <a:effectLst/>
          </p:spPr>
        </p:cxnSp>
      </p:grpSp>
      <p:grpSp>
        <p:nvGrpSpPr>
          <p:cNvPr id="19467" name="Group 11"/>
          <p:cNvGrpSpPr>
            <a:grpSpLocks/>
          </p:cNvGrpSpPr>
          <p:nvPr/>
        </p:nvGrpSpPr>
        <p:grpSpPr bwMode="auto">
          <a:xfrm>
            <a:off x="457200" y="5411788"/>
            <a:ext cx="2489200" cy="1203325"/>
            <a:chOff x="288" y="3409"/>
            <a:chExt cx="1568" cy="758"/>
          </a:xfrm>
        </p:grpSpPr>
        <p:sp>
          <p:nvSpPr>
            <p:cNvPr id="19468" name="Text Box 12"/>
            <p:cNvSpPr txBox="1">
              <a:spLocks noChangeArrowheads="1"/>
            </p:cNvSpPr>
            <p:nvPr/>
          </p:nvSpPr>
          <p:spPr bwMode="auto">
            <a:xfrm>
              <a:off x="288" y="3840"/>
              <a:ext cx="1568" cy="327"/>
            </a:xfrm>
            <a:prstGeom prst="rect">
              <a:avLst/>
            </a:prstGeom>
            <a:noFill/>
            <a:ln w="12700">
              <a:noFill/>
              <a:miter lim="800000"/>
              <a:headEnd type="none" w="lg" len="med"/>
              <a:tailEnd type="none" w="lg" len="med"/>
            </a:ln>
            <a:effectLst/>
          </p:spPr>
          <p:txBody>
            <a:bodyPr wrap="none">
              <a:spAutoFit/>
            </a:bodyPr>
            <a:lstStyle/>
            <a:p>
              <a:pPr eaLnBrk="0" hangingPunct="0"/>
              <a:r>
                <a:rPr lang="en-US" sz="2800">
                  <a:latin typeface="Times New Roman" pitchFamily="18" charset="0"/>
                </a:rPr>
                <a:t>pharmaceuticals</a:t>
              </a:r>
            </a:p>
          </p:txBody>
        </p:sp>
        <p:cxnSp>
          <p:nvCxnSpPr>
            <p:cNvPr id="19469" name="AutoShape 13"/>
            <p:cNvCxnSpPr>
              <a:cxnSpLocks noChangeShapeType="1"/>
              <a:stCxn id="19468" idx="1"/>
              <a:endCxn id="19459" idx="20"/>
            </p:cNvCxnSpPr>
            <p:nvPr/>
          </p:nvCxnSpPr>
          <p:spPr bwMode="auto">
            <a:xfrm rot="10800000" flipH="1">
              <a:off x="288" y="3409"/>
              <a:ext cx="432" cy="595"/>
            </a:xfrm>
            <a:prstGeom prst="curvedConnector3">
              <a:avLst>
                <a:gd name="adj1" fmla="val -33333"/>
              </a:avLst>
            </a:prstGeom>
            <a:noFill/>
            <a:ln w="12700">
              <a:solidFill>
                <a:schemeClr val="tx1"/>
              </a:solidFill>
              <a:round/>
              <a:headEnd type="none" w="lg" len="med"/>
              <a:tailEnd type="triangle" w="lg" len="med"/>
            </a:ln>
            <a:effectLst/>
          </p:spPr>
        </p:cxnSp>
      </p:grpSp>
      <p:sp>
        <p:nvSpPr>
          <p:cNvPr id="19470" name="Text Box 14"/>
          <p:cNvSpPr txBox="1">
            <a:spLocks noChangeArrowheads="1"/>
          </p:cNvSpPr>
          <p:nvPr/>
        </p:nvSpPr>
        <p:spPr bwMode="auto">
          <a:xfrm>
            <a:off x="3065463" y="6096000"/>
            <a:ext cx="5845175" cy="519113"/>
          </a:xfrm>
          <a:prstGeom prst="rect">
            <a:avLst/>
          </a:prstGeom>
          <a:noFill/>
          <a:ln w="12700">
            <a:noFill/>
            <a:miter lim="800000"/>
            <a:headEnd type="none" w="lg" len="med"/>
            <a:tailEnd type="none" w="lg" len="med"/>
          </a:ln>
          <a:effectLst/>
        </p:spPr>
        <p:txBody>
          <a:bodyPr wrap="none">
            <a:spAutoFit/>
          </a:bodyPr>
          <a:lstStyle/>
          <a:p>
            <a:pPr algn="ctr" eaLnBrk="0" hangingPunct="0"/>
            <a:r>
              <a:rPr lang="en-US" sz="2800">
                <a:solidFill>
                  <a:schemeClr val="folHlink"/>
                </a:solidFill>
                <a:latin typeface="Times New Roman" pitchFamily="18" charset="0"/>
              </a:rPr>
              <a:t>Learn from adjacent knowledge spaces!</a:t>
            </a:r>
          </a:p>
        </p:txBody>
      </p:sp>
      <p:sp>
        <p:nvSpPr>
          <p:cNvPr id="19471" name="Line 15"/>
          <p:cNvSpPr>
            <a:spLocks noChangeShapeType="1"/>
          </p:cNvSpPr>
          <p:nvPr/>
        </p:nvSpPr>
        <p:spPr bwMode="auto">
          <a:xfrm>
            <a:off x="3048000" y="6629400"/>
            <a:ext cx="586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9472" name="Text Box 16"/>
          <p:cNvSpPr txBox="1">
            <a:spLocks noChangeArrowheads="1"/>
          </p:cNvSpPr>
          <p:nvPr/>
        </p:nvSpPr>
        <p:spPr bwMode="auto">
          <a:xfrm>
            <a:off x="6934200" y="4953000"/>
            <a:ext cx="1092200" cy="519113"/>
          </a:xfrm>
          <a:prstGeom prst="rect">
            <a:avLst/>
          </a:prstGeom>
          <a:noFill/>
          <a:ln w="12700">
            <a:noFill/>
            <a:miter lim="800000"/>
            <a:headEnd type="none" w="lg" len="med"/>
            <a:tailEnd type="none" w="lg" len="med"/>
          </a:ln>
          <a:effectLst/>
        </p:spPr>
        <p:txBody>
          <a:bodyPr wrap="none">
            <a:spAutoFit/>
          </a:bodyPr>
          <a:lstStyle/>
          <a:p>
            <a:pPr algn="ctr" eaLnBrk="0" hangingPunct="0"/>
            <a:r>
              <a:rPr lang="en-US" sz="2800">
                <a:latin typeface="Times New Roman" pitchFamily="18" charset="0"/>
              </a:rPr>
              <a:t>WMD</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4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 presetClass="emph" presetSubtype="0" autoRev="1" fill="hold" grpId="1" nodeType="clickEffect">
                                  <p:stCondLst>
                                    <p:cond delay="0"/>
                                  </p:stCondLst>
                                  <p:childTnLst>
                                    <p:animScale>
                                      <p:cBhvr>
                                        <p:cTn id="10" dur="500" fill="hold"/>
                                        <p:tgtEl>
                                          <p:spTgt spid="19460"/>
                                        </p:tgtEl>
                                      </p:cBhvr>
                                      <p:by x="400000" y="400000"/>
                                    </p:animScale>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45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4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46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46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47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4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9" grpId="0" animBg="1"/>
      <p:bldP spid="19460" grpId="0" animBg="1"/>
      <p:bldP spid="19460" grpId="1" animBg="1"/>
      <p:bldP spid="19470" grpId="0"/>
      <p:bldP spid="1947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t>Agenda…</a:t>
            </a:r>
          </a:p>
        </p:txBody>
      </p:sp>
      <p:sp>
        <p:nvSpPr>
          <p:cNvPr id="11267" name="Rectangle 3"/>
          <p:cNvSpPr>
            <a:spLocks noGrp="1" noChangeArrowheads="1"/>
          </p:cNvSpPr>
          <p:nvPr>
            <p:ph idx="1"/>
          </p:nvPr>
        </p:nvSpPr>
        <p:spPr/>
        <p:txBody>
          <a:bodyPr/>
          <a:lstStyle/>
          <a:p>
            <a:pPr>
              <a:lnSpc>
                <a:spcPct val="90000"/>
              </a:lnSpc>
            </a:pPr>
            <a:r>
              <a:rPr lang="en-US" sz="2800" dirty="0" smtClean="0"/>
              <a:t>Spanish options!</a:t>
            </a:r>
          </a:p>
          <a:p>
            <a:pPr>
              <a:lnSpc>
                <a:spcPct val="90000"/>
              </a:lnSpc>
            </a:pPr>
            <a:r>
              <a:rPr lang="en-US" sz="2800" dirty="0" smtClean="0"/>
              <a:t>What </a:t>
            </a:r>
            <a:r>
              <a:rPr lang="en-US" sz="2800" dirty="0"/>
              <a:t>is this course about?</a:t>
            </a:r>
          </a:p>
          <a:p>
            <a:pPr>
              <a:lnSpc>
                <a:spcPct val="90000"/>
              </a:lnSpc>
            </a:pPr>
            <a:r>
              <a:rPr lang="en-US" sz="2800" dirty="0" smtClean="0"/>
              <a:t>Course Organization</a:t>
            </a:r>
          </a:p>
          <a:p>
            <a:pPr>
              <a:lnSpc>
                <a:spcPct val="90000"/>
              </a:lnSpc>
            </a:pPr>
            <a:r>
              <a:rPr lang="en-US" sz="2800" dirty="0" smtClean="0"/>
              <a:t>Why </a:t>
            </a:r>
            <a:r>
              <a:rPr lang="en-US" sz="2800" dirty="0"/>
              <a:t>am I teaching this course?</a:t>
            </a:r>
          </a:p>
          <a:p>
            <a:pPr>
              <a:lnSpc>
                <a:spcPct val="90000"/>
              </a:lnSpc>
            </a:pPr>
            <a:r>
              <a:rPr lang="en-US" sz="2800" dirty="0"/>
              <a:t>Introductions</a:t>
            </a:r>
          </a:p>
          <a:p>
            <a:pPr>
              <a:lnSpc>
                <a:spcPct val="90000"/>
              </a:lnSpc>
            </a:pPr>
            <a:r>
              <a:rPr lang="en-US" sz="2800" dirty="0" smtClean="0"/>
              <a:t>A </a:t>
            </a:r>
            <a:r>
              <a:rPr lang="en-US" sz="2800" dirty="0"/>
              <a:t>search for truth that matters</a:t>
            </a:r>
          </a:p>
          <a:p>
            <a:pPr>
              <a:lnSpc>
                <a:spcPct val="90000"/>
              </a:lnSpc>
            </a:pPr>
            <a:r>
              <a:rPr lang="en-US" sz="2800" dirty="0"/>
              <a:t>Groupthink: avoiding the truth</a:t>
            </a:r>
          </a:p>
          <a:p>
            <a:pPr>
              <a:lnSpc>
                <a:spcPct val="90000"/>
              </a:lnSpc>
            </a:pPr>
            <a:r>
              <a:rPr lang="en-US" sz="2800" dirty="0"/>
              <a:t>Myth in engineering</a:t>
            </a:r>
          </a:p>
          <a:p>
            <a:pPr>
              <a:lnSpc>
                <a:spcPct val="90000"/>
              </a:lnSpc>
            </a:pPr>
            <a:r>
              <a:rPr lang="en-US" sz="2800" dirty="0"/>
              <a:t>The Challenge</a:t>
            </a:r>
          </a:p>
          <a:p>
            <a:pPr>
              <a:lnSpc>
                <a:spcPct val="90000"/>
              </a:lnSpc>
            </a:pPr>
            <a:r>
              <a:rPr lang="en-US" sz="2800" dirty="0" smtClean="0"/>
              <a:t>It is a short walk to the edge of knowledge</a:t>
            </a:r>
          </a:p>
          <a:p>
            <a:pPr>
              <a:lnSpc>
                <a:spcPct val="90000"/>
              </a:lnSpc>
            </a:pPr>
            <a:endParaRPr lang="en-US" sz="2800" dirty="0"/>
          </a:p>
          <a:p>
            <a:pPr>
              <a:lnSpc>
                <a:spcPct val="90000"/>
              </a:lnSpc>
            </a:pPr>
            <a:endParaRPr lang="en-US" sz="2800" dirty="0"/>
          </a:p>
        </p:txBody>
      </p:sp>
    </p:spTree>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sz="4000"/>
              <a:t>Causes of Uneven Knowledge Expansion</a:t>
            </a:r>
          </a:p>
        </p:txBody>
      </p:sp>
      <p:sp>
        <p:nvSpPr>
          <p:cNvPr id="21507" name="Rectangle 3"/>
          <p:cNvSpPr>
            <a:spLocks noGrp="1" noChangeArrowheads="1"/>
          </p:cNvSpPr>
          <p:nvPr>
            <p:ph idx="1"/>
          </p:nvPr>
        </p:nvSpPr>
        <p:spPr/>
        <p:txBody>
          <a:bodyPr/>
          <a:lstStyle/>
          <a:p>
            <a:pPr>
              <a:lnSpc>
                <a:spcPct val="90000"/>
              </a:lnSpc>
            </a:pPr>
            <a:r>
              <a:rPr lang="en-US" sz="2800" dirty="0"/>
              <a:t>Funding agency (top down science)</a:t>
            </a:r>
          </a:p>
          <a:p>
            <a:pPr lvl="1">
              <a:lnSpc>
                <a:spcPct val="90000"/>
              </a:lnSpc>
            </a:pPr>
            <a:r>
              <a:rPr lang="en-US" sz="2400" dirty="0"/>
              <a:t>Target a few areas for growth</a:t>
            </a:r>
          </a:p>
          <a:p>
            <a:pPr lvl="1">
              <a:lnSpc>
                <a:spcPct val="90000"/>
              </a:lnSpc>
            </a:pPr>
            <a:r>
              <a:rPr lang="en-US" sz="2400" dirty="0"/>
              <a:t>Soccer game </a:t>
            </a:r>
            <a:r>
              <a:rPr lang="en-US" sz="2400" dirty="0" smtClean="0"/>
              <a:t>syndrome</a:t>
            </a:r>
            <a:endParaRPr lang="en-US" sz="2400" dirty="0"/>
          </a:p>
          <a:p>
            <a:pPr>
              <a:lnSpc>
                <a:spcPct val="90000"/>
              </a:lnSpc>
            </a:pPr>
            <a:r>
              <a:rPr lang="en-US" sz="2800" dirty="0"/>
              <a:t>National Pride/Security Agenda</a:t>
            </a:r>
          </a:p>
          <a:p>
            <a:pPr lvl="1">
              <a:lnSpc>
                <a:spcPct val="90000"/>
              </a:lnSpc>
            </a:pPr>
            <a:r>
              <a:rPr lang="en-US" sz="2400" dirty="0"/>
              <a:t>Dams</a:t>
            </a:r>
          </a:p>
          <a:p>
            <a:pPr lvl="1">
              <a:lnSpc>
                <a:spcPct val="90000"/>
              </a:lnSpc>
            </a:pPr>
            <a:r>
              <a:rPr lang="en-US" sz="2400" dirty="0"/>
              <a:t>WMD</a:t>
            </a:r>
          </a:p>
          <a:p>
            <a:pPr lvl="1">
              <a:lnSpc>
                <a:spcPct val="90000"/>
              </a:lnSpc>
            </a:pPr>
            <a:r>
              <a:rPr lang="en-US" sz="2400" dirty="0"/>
              <a:t>NASA</a:t>
            </a:r>
          </a:p>
          <a:p>
            <a:pPr>
              <a:lnSpc>
                <a:spcPct val="90000"/>
              </a:lnSpc>
            </a:pPr>
            <a:r>
              <a:rPr lang="en-US" sz="2800" dirty="0"/>
              <a:t>Private Enterprise</a:t>
            </a:r>
          </a:p>
          <a:p>
            <a:pPr lvl="1">
              <a:lnSpc>
                <a:spcPct val="90000"/>
              </a:lnSpc>
            </a:pPr>
            <a:r>
              <a:rPr lang="en-US" sz="2400" dirty="0"/>
              <a:t>The </a:t>
            </a:r>
            <a:r>
              <a:rPr lang="en-US" sz="2400" dirty="0" smtClean="0"/>
              <a:t>historic preference </a:t>
            </a:r>
            <a:r>
              <a:rPr lang="en-US" sz="2400" dirty="0"/>
              <a:t>for high tech inefficiency rather than </a:t>
            </a:r>
            <a:r>
              <a:rPr lang="en-US" sz="2400" dirty="0" smtClean="0"/>
              <a:t>robust, sustainable technology</a:t>
            </a:r>
          </a:p>
          <a:p>
            <a:pPr lvl="1">
              <a:lnSpc>
                <a:spcPct val="90000"/>
              </a:lnSpc>
            </a:pPr>
            <a:r>
              <a:rPr lang="en-US" sz="2400" dirty="0" smtClean="0"/>
              <a:t>Private enterprise historically created solutions that require proprietary components</a:t>
            </a:r>
            <a:endParaRPr lang="en-US" sz="2400" dirty="0"/>
          </a:p>
        </p:txBody>
      </p:sp>
      <p:sp>
        <p:nvSpPr>
          <p:cNvPr id="4" name="Oval 3"/>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sz="4000"/>
              <a:t>The Challenges of Creating New Knowledge </a:t>
            </a:r>
          </a:p>
        </p:txBody>
      </p:sp>
      <p:sp>
        <p:nvSpPr>
          <p:cNvPr id="23555" name="Rectangle 3"/>
          <p:cNvSpPr>
            <a:spLocks noGrp="1" noChangeArrowheads="1"/>
          </p:cNvSpPr>
          <p:nvPr>
            <p:ph idx="1"/>
          </p:nvPr>
        </p:nvSpPr>
        <p:spPr/>
        <p:txBody>
          <a:bodyPr/>
          <a:lstStyle/>
          <a:p>
            <a:r>
              <a:rPr lang="en-US" sz="2800" dirty="0"/>
              <a:t>In many areas of engineering you only have to investigate a little to find the knowledge boundary</a:t>
            </a:r>
          </a:p>
          <a:p>
            <a:pPr lvl="1"/>
            <a:r>
              <a:rPr lang="en-US" sz="2400" dirty="0" smtClean="0"/>
              <a:t>Flocculation</a:t>
            </a:r>
            <a:endParaRPr lang="en-US" sz="2400" dirty="0"/>
          </a:p>
          <a:p>
            <a:pPr lvl="1"/>
            <a:r>
              <a:rPr lang="en-US" sz="2400" dirty="0"/>
              <a:t>Porous Media Filtration optimization</a:t>
            </a:r>
          </a:p>
          <a:p>
            <a:pPr lvl="1"/>
            <a:r>
              <a:rPr lang="en-US" sz="2400" dirty="0"/>
              <a:t>Flow control for chlorinators</a:t>
            </a:r>
          </a:p>
          <a:p>
            <a:pPr lvl="1"/>
            <a:r>
              <a:rPr lang="en-US" sz="2400" dirty="0"/>
              <a:t>Efficacy of various coagulants</a:t>
            </a:r>
          </a:p>
          <a:p>
            <a:r>
              <a:rPr lang="en-US" sz="2800" dirty="0"/>
              <a:t>New knowledge (especially when at odds with tradition) takes years and even decades to be adopted when economies of competitive mass production aren’t at work</a:t>
            </a:r>
          </a:p>
        </p:txBody>
      </p:sp>
      <p:sp>
        <p:nvSpPr>
          <p:cNvPr id="4" name="Oval 3"/>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p:cNvSpPr>
            <a:spLocks noGrp="1" noChangeArrowheads="1"/>
          </p:cNvSpPr>
          <p:nvPr>
            <p:ph type="title"/>
          </p:nvPr>
        </p:nvSpPr>
        <p:spPr/>
        <p:txBody>
          <a:bodyPr/>
          <a:lstStyle/>
          <a:p>
            <a:r>
              <a:rPr lang="en-US"/>
              <a:t>A Search for Truth that Matters </a:t>
            </a:r>
          </a:p>
        </p:txBody>
      </p:sp>
      <p:sp>
        <p:nvSpPr>
          <p:cNvPr id="27652" name="Rectangle 4"/>
          <p:cNvSpPr>
            <a:spLocks noGrp="1" noChangeArrowheads="1"/>
          </p:cNvSpPr>
          <p:nvPr>
            <p:ph idx="1"/>
          </p:nvPr>
        </p:nvSpPr>
        <p:spPr>
          <a:xfrm>
            <a:off x="304800" y="1600200"/>
            <a:ext cx="5791200" cy="2743200"/>
          </a:xfrm>
        </p:spPr>
        <p:txBody>
          <a:bodyPr/>
          <a:lstStyle/>
          <a:p>
            <a:pPr marL="0" indent="0">
              <a:lnSpc>
                <a:spcPct val="80000"/>
              </a:lnSpc>
              <a:buFont typeface="Wingdings" pitchFamily="2" charset="2"/>
              <a:buNone/>
            </a:pPr>
            <a:r>
              <a:rPr lang="en-US" sz="2400" dirty="0"/>
              <a:t>AguaClara is creating new technologies, improving old technologies, and developing the design algorithms so that others can build surface water treatment plants of any size</a:t>
            </a:r>
          </a:p>
          <a:p>
            <a:pPr marL="0" indent="0">
              <a:lnSpc>
                <a:spcPct val="80000"/>
              </a:lnSpc>
              <a:buFont typeface="Wingdings" pitchFamily="2" charset="2"/>
              <a:buNone/>
            </a:pPr>
            <a:r>
              <a:rPr lang="en-US" sz="2400" dirty="0"/>
              <a:t>Math – Physics – Fluid Mechanics – Chemistry</a:t>
            </a:r>
          </a:p>
          <a:p>
            <a:pPr marL="0" indent="0">
              <a:lnSpc>
                <a:spcPct val="80000"/>
              </a:lnSpc>
              <a:buFont typeface="Wingdings" pitchFamily="2" charset="2"/>
              <a:buNone/>
            </a:pPr>
            <a:r>
              <a:rPr lang="en-US" sz="2400" dirty="0"/>
              <a:t>The amazing ability to represent reality symbolically</a:t>
            </a:r>
          </a:p>
        </p:txBody>
      </p:sp>
      <p:pic>
        <p:nvPicPr>
          <p:cNvPr id="8" name="Picture 7"/>
          <p:cNvPicPr/>
          <p:nvPr/>
        </p:nvPicPr>
        <p:blipFill>
          <a:blip r:embed="rId3" cstate="print"/>
          <a:srcRect l="47592" t="35144" r="20228" b="22364"/>
          <a:stretch>
            <a:fillRect/>
          </a:stretch>
        </p:blipFill>
        <p:spPr bwMode="auto">
          <a:xfrm>
            <a:off x="5791200" y="1797269"/>
            <a:ext cx="3133846" cy="2369432"/>
          </a:xfrm>
          <a:prstGeom prst="rect">
            <a:avLst/>
          </a:prstGeom>
          <a:noFill/>
          <a:ln w="9525">
            <a:noFill/>
            <a:miter lim="800000"/>
            <a:headEnd/>
            <a:tailEnd/>
          </a:ln>
        </p:spPr>
      </p:pic>
      <p:pic>
        <p:nvPicPr>
          <p:cNvPr id="1028" name="Picture 4" descr="https://lh3.googleusercontent.com/-IitBE7Hn8Zs/VGal6xvxBtI/AAAAAAACoWk/MtGRr0XgXlk/s1024-Ic42/DSC03035.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48401" y="4686300"/>
            <a:ext cx="2895599" cy="21717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lh3.googleusercontent.com/-8AfVmz9EKAM/VG6vDoqQ6lI/AAAAAAACqRo/ulXyQZPwJIs/s1024-Ic42/DSC03174.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076903" y="4686300"/>
            <a:ext cx="2895600" cy="21717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h3.googleusercontent.com/-uE2i8HUfevw/VCbetNLBIHI/AAAAAAAAw8s/zlDfFFSzUsY/s1024-Ic42/DSC02472.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0" y="4686300"/>
            <a:ext cx="2895600" cy="21717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in a collaborative environment (Team assignments)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563753348"/>
              </p:ext>
            </p:extLst>
          </p:nvPr>
        </p:nvGraphicFramePr>
        <p:xfrm>
          <a:off x="428297" y="2677418"/>
          <a:ext cx="8229600" cy="3566160"/>
        </p:xfrm>
        <a:graphic>
          <a:graphicData uri="http://schemas.openxmlformats.org/drawingml/2006/table">
            <a:tbl>
              <a:tblPr firstRow="1" bandRow="1">
                <a:tableStyleId>{5C22544A-7EE6-4342-B048-85BDC9FD1C3A}</a:tableStyleId>
              </a:tblPr>
              <a:tblGrid>
                <a:gridCol w="1645920">
                  <a:extLst>
                    <a:ext uri="{9D8B030D-6E8A-4147-A177-3AD203B41FA5}">
                      <a16:colId xmlns:a16="http://schemas.microsoft.com/office/drawing/2014/main" val="20000"/>
                    </a:ext>
                  </a:extLst>
                </a:gridCol>
                <a:gridCol w="1645920">
                  <a:extLst>
                    <a:ext uri="{9D8B030D-6E8A-4147-A177-3AD203B41FA5}">
                      <a16:colId xmlns:a16="http://schemas.microsoft.com/office/drawing/2014/main" val="20001"/>
                    </a:ext>
                  </a:extLst>
                </a:gridCol>
                <a:gridCol w="1645920">
                  <a:extLst>
                    <a:ext uri="{9D8B030D-6E8A-4147-A177-3AD203B41FA5}">
                      <a16:colId xmlns:a16="http://schemas.microsoft.com/office/drawing/2014/main" val="20002"/>
                    </a:ext>
                  </a:extLst>
                </a:gridCol>
                <a:gridCol w="1645920">
                  <a:extLst>
                    <a:ext uri="{9D8B030D-6E8A-4147-A177-3AD203B41FA5}">
                      <a16:colId xmlns:a16="http://schemas.microsoft.com/office/drawing/2014/main" val="20003"/>
                    </a:ext>
                  </a:extLst>
                </a:gridCol>
                <a:gridCol w="1645920">
                  <a:extLst>
                    <a:ext uri="{9D8B030D-6E8A-4147-A177-3AD203B41FA5}">
                      <a16:colId xmlns:a16="http://schemas.microsoft.com/office/drawing/2014/main" val="20004"/>
                    </a:ext>
                  </a:extLst>
                </a:gridCol>
              </a:tblGrid>
              <a:tr h="370840">
                <a:tc>
                  <a:txBody>
                    <a:bodyPr/>
                    <a:lstStyle/>
                    <a:p>
                      <a:endParaRPr lang="en-US" dirty="0"/>
                    </a:p>
                  </a:txBody>
                  <a:tcPr/>
                </a:tc>
                <a:tc>
                  <a:txBody>
                    <a:bodyPr/>
                    <a:lstStyle/>
                    <a:p>
                      <a:r>
                        <a:rPr lang="en-US" dirty="0" smtClean="0"/>
                        <a:t>Asking</a:t>
                      </a:r>
                      <a:r>
                        <a:rPr lang="en-US" baseline="0" dirty="0" smtClean="0"/>
                        <a:t> for help to learn a solution</a:t>
                      </a:r>
                      <a:endParaRPr lang="en-US" dirty="0"/>
                    </a:p>
                  </a:txBody>
                  <a:tcPr/>
                </a:tc>
                <a:tc>
                  <a:txBody>
                    <a:bodyPr/>
                    <a:lstStyle/>
                    <a:p>
                      <a:r>
                        <a:rPr lang="en-US" dirty="0" smtClean="0"/>
                        <a:t>Retyping</a:t>
                      </a:r>
                      <a:r>
                        <a:rPr lang="en-US" baseline="0" dirty="0" smtClean="0"/>
                        <a:t> a solution</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Copy/paste</a:t>
                      </a:r>
                      <a:r>
                        <a:rPr lang="en-US" baseline="0" dirty="0" smtClean="0"/>
                        <a:t> some solution steps</a:t>
                      </a:r>
                      <a:endParaRPr lang="en-US" dirty="0" smtClean="0"/>
                    </a:p>
                    <a:p>
                      <a:endParaRPr lang="en-US" dirty="0"/>
                    </a:p>
                  </a:txBody>
                  <a:tcPr/>
                </a:tc>
                <a:tc>
                  <a:txBody>
                    <a:bodyPr/>
                    <a:lstStyle/>
                    <a:p>
                      <a:r>
                        <a:rPr lang="en-US" dirty="0" smtClean="0"/>
                        <a:t>Copy/paste</a:t>
                      </a:r>
                      <a:r>
                        <a:rPr lang="en-US" baseline="0" dirty="0" smtClean="0"/>
                        <a:t> design challenge</a:t>
                      </a:r>
                      <a:endParaRPr lang="en-US" dirty="0"/>
                    </a:p>
                  </a:txBody>
                  <a:tcPr/>
                </a:tc>
                <a:extLst>
                  <a:ext uri="{0D108BD9-81ED-4DB2-BD59-A6C34878D82A}">
                    <a16:rowId xmlns:a16="http://schemas.microsoft.com/office/drawing/2014/main" val="10000"/>
                  </a:ext>
                </a:extLst>
              </a:tr>
              <a:tr h="370840">
                <a:tc>
                  <a:txBody>
                    <a:bodyPr/>
                    <a:lstStyle/>
                    <a:p>
                      <a:r>
                        <a:rPr lang="en-US" dirty="0" smtClean="0"/>
                        <a:t>Individuals </a:t>
                      </a:r>
                      <a:r>
                        <a:rPr lang="en-US" b="1" dirty="0" smtClean="0"/>
                        <a:t>within</a:t>
                      </a:r>
                      <a:r>
                        <a:rPr lang="en-US" dirty="0" smtClean="0"/>
                        <a:t> team</a:t>
                      </a:r>
                    </a:p>
                  </a:txBody>
                  <a:tcPr/>
                </a:tc>
                <a:tc>
                  <a:txBody>
                    <a:bodyPr/>
                    <a:lstStyle/>
                    <a:p>
                      <a:r>
                        <a:rPr lang="en-US" dirty="0" smtClean="0"/>
                        <a:t>Excellent</a:t>
                      </a:r>
                      <a:endParaRPr lang="en-US" dirty="0"/>
                    </a:p>
                  </a:txBody>
                  <a:tcPr/>
                </a:tc>
                <a:tc>
                  <a:txBody>
                    <a:bodyPr/>
                    <a:lstStyle/>
                    <a:p>
                      <a:r>
                        <a:rPr lang="en-US" dirty="0" smtClean="0"/>
                        <a:t>Okay (but better to learn the solution strategy)</a:t>
                      </a:r>
                      <a:endParaRPr lang="en-US" dirty="0"/>
                    </a:p>
                  </a:txBody>
                  <a:tcPr/>
                </a:tc>
                <a:tc>
                  <a:txBody>
                    <a:bodyPr/>
                    <a:lstStyle/>
                    <a:p>
                      <a:r>
                        <a:rPr lang="en-US" dirty="0" smtClean="0"/>
                        <a:t>Okay (with the goal of all members understanding the steps)</a:t>
                      </a:r>
                      <a:endParaRPr lang="en-US" dirty="0"/>
                    </a:p>
                  </a:txBody>
                  <a:tcPr/>
                </a:tc>
                <a:tc>
                  <a:txBody>
                    <a:bodyPr/>
                    <a:lstStyle/>
                    <a:p>
                      <a:r>
                        <a:rPr lang="en-US" dirty="0" smtClean="0"/>
                        <a:t>Not</a:t>
                      </a:r>
                      <a:r>
                        <a:rPr lang="en-US" baseline="0" dirty="0" smtClean="0"/>
                        <a:t>  applicable</a:t>
                      </a:r>
                      <a:endParaRPr lang="en-US" dirty="0"/>
                    </a:p>
                  </a:txBody>
                  <a:tcPr/>
                </a:tc>
                <a:extLst>
                  <a:ext uri="{0D108BD9-81ED-4DB2-BD59-A6C34878D82A}">
                    <a16:rowId xmlns:a16="http://schemas.microsoft.com/office/drawing/2014/main" val="10001"/>
                  </a:ext>
                </a:extLst>
              </a:tr>
              <a:tr h="370840">
                <a:tc>
                  <a:txBody>
                    <a:bodyPr/>
                    <a:lstStyle/>
                    <a:p>
                      <a:r>
                        <a:rPr lang="en-US" dirty="0" smtClean="0"/>
                        <a:t>Collaboration</a:t>
                      </a:r>
                      <a:r>
                        <a:rPr lang="en-US" baseline="0" dirty="0" smtClean="0"/>
                        <a:t> </a:t>
                      </a:r>
                      <a:r>
                        <a:rPr lang="en-US" b="1" baseline="0" dirty="0" smtClean="0"/>
                        <a:t>between</a:t>
                      </a:r>
                      <a:r>
                        <a:rPr lang="en-US" baseline="0" dirty="0" smtClean="0"/>
                        <a:t> teams</a:t>
                      </a:r>
                      <a:endParaRPr lang="en-US" dirty="0"/>
                    </a:p>
                  </a:txBody>
                  <a:tcPr/>
                </a:tc>
                <a:tc>
                  <a:txBody>
                    <a:bodyPr/>
                    <a:lstStyle/>
                    <a:p>
                      <a:r>
                        <a:rPr lang="en-US" dirty="0" smtClean="0"/>
                        <a:t>Excellent</a:t>
                      </a:r>
                      <a:endParaRPr lang="en-US" dirty="0"/>
                    </a:p>
                  </a:txBody>
                  <a:tcPr/>
                </a:tc>
                <a:tc>
                  <a:txBody>
                    <a:bodyPr/>
                    <a:lstStyle/>
                    <a:p>
                      <a:r>
                        <a:rPr lang="en-US" dirty="0" smtClean="0"/>
                        <a:t>No</a:t>
                      </a:r>
                      <a:endParaRPr lang="en-US" dirty="0"/>
                    </a:p>
                  </a:txBody>
                  <a:tcPr/>
                </a:tc>
                <a:tc>
                  <a:txBody>
                    <a:bodyPr/>
                    <a:lstStyle/>
                    <a:p>
                      <a:r>
                        <a:rPr lang="en-US" dirty="0" smtClean="0"/>
                        <a:t>No</a:t>
                      </a:r>
                      <a:endParaRPr lang="en-US" dirty="0"/>
                    </a:p>
                  </a:txBody>
                  <a:tcPr/>
                </a:tc>
                <a:tc>
                  <a:txBody>
                    <a:bodyPr/>
                    <a:lstStyle/>
                    <a:p>
                      <a:r>
                        <a:rPr lang="en-US" dirty="0" smtClean="0"/>
                        <a:t>No</a:t>
                      </a:r>
                      <a:endParaRPr lang="en-US" dirty="0"/>
                    </a:p>
                  </a:txBody>
                  <a:tcPr/>
                </a:tc>
                <a:extLst>
                  <a:ext uri="{0D108BD9-81ED-4DB2-BD59-A6C34878D82A}">
                    <a16:rowId xmlns:a16="http://schemas.microsoft.com/office/drawing/2014/main" val="10002"/>
                  </a:ext>
                </a:extLst>
              </a:tr>
            </a:tbl>
          </a:graphicData>
        </a:graphic>
      </p:graphicFrame>
      <p:sp>
        <p:nvSpPr>
          <p:cNvPr id="6" name="TextBox 5"/>
          <p:cNvSpPr txBox="1"/>
          <p:nvPr/>
        </p:nvSpPr>
        <p:spPr>
          <a:xfrm>
            <a:off x="179297" y="1485900"/>
            <a:ext cx="9014006" cy="1077218"/>
          </a:xfrm>
          <a:prstGeom prst="rect">
            <a:avLst/>
          </a:prstGeom>
          <a:noFill/>
        </p:spPr>
        <p:txBody>
          <a:bodyPr wrap="none" rtlCol="0">
            <a:spAutoFit/>
          </a:bodyPr>
          <a:lstStyle/>
          <a:p>
            <a:r>
              <a:rPr lang="en-US" sz="3200" dirty="0" smtClean="0">
                <a:latin typeface="+mn-lt"/>
              </a:rPr>
              <a:t>Our big goal</a:t>
            </a:r>
            <a:r>
              <a:rPr lang="en-US" sz="3200" dirty="0">
                <a:latin typeface="+mn-lt"/>
              </a:rPr>
              <a:t> </a:t>
            </a:r>
            <a:r>
              <a:rPr lang="en-US" sz="3200" dirty="0" smtClean="0">
                <a:latin typeface="+mn-lt"/>
              </a:rPr>
              <a:t>is that we all learn as much as possible</a:t>
            </a:r>
            <a:endParaRPr lang="en-US" sz="3200" dirty="0" smtClean="0">
              <a:latin typeface="+mn-lt"/>
            </a:endParaRPr>
          </a:p>
          <a:p>
            <a:r>
              <a:rPr lang="en-US" sz="3200" dirty="0" smtClean="0">
                <a:latin typeface="+mn-lt"/>
              </a:rPr>
              <a:t>How do you learn?</a:t>
            </a:r>
            <a:endParaRPr lang="en-US" sz="3200" dirty="0">
              <a:latin typeface="+mn-lt"/>
            </a:endParaRPr>
          </a:p>
        </p:txBody>
      </p:sp>
      <p:sp>
        <p:nvSpPr>
          <p:cNvPr id="7" name="Rectangle 6"/>
          <p:cNvSpPr/>
          <p:nvPr/>
        </p:nvSpPr>
        <p:spPr bwMode="auto">
          <a:xfrm>
            <a:off x="2088932" y="3886200"/>
            <a:ext cx="1600200" cy="13716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entury Gothic" pitchFamily="34" charset="0"/>
              <a:cs typeface="Arial" charset="0"/>
            </a:endParaRPr>
          </a:p>
        </p:txBody>
      </p:sp>
      <p:sp>
        <p:nvSpPr>
          <p:cNvPr id="8" name="Rectangle 7"/>
          <p:cNvSpPr/>
          <p:nvPr/>
        </p:nvSpPr>
        <p:spPr bwMode="auto">
          <a:xfrm>
            <a:off x="3741763" y="3886200"/>
            <a:ext cx="1600200" cy="13716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entury Gothic" pitchFamily="34" charset="0"/>
              <a:cs typeface="Arial" charset="0"/>
            </a:endParaRPr>
          </a:p>
        </p:txBody>
      </p:sp>
      <p:sp>
        <p:nvSpPr>
          <p:cNvPr id="9" name="Rectangle 8"/>
          <p:cNvSpPr/>
          <p:nvPr/>
        </p:nvSpPr>
        <p:spPr bwMode="auto">
          <a:xfrm>
            <a:off x="5394594" y="3886200"/>
            <a:ext cx="1600200" cy="13716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entury Gothic" pitchFamily="34" charset="0"/>
              <a:cs typeface="Arial" charset="0"/>
            </a:endParaRPr>
          </a:p>
        </p:txBody>
      </p:sp>
      <p:sp>
        <p:nvSpPr>
          <p:cNvPr id="10" name="Rectangle 9"/>
          <p:cNvSpPr/>
          <p:nvPr/>
        </p:nvSpPr>
        <p:spPr bwMode="auto">
          <a:xfrm>
            <a:off x="7047425" y="3886200"/>
            <a:ext cx="1600200" cy="13716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entury Gothic" pitchFamily="34" charset="0"/>
              <a:cs typeface="Arial" charset="0"/>
            </a:endParaRPr>
          </a:p>
        </p:txBody>
      </p:sp>
      <p:sp>
        <p:nvSpPr>
          <p:cNvPr id="11" name="Rectangle 10"/>
          <p:cNvSpPr/>
          <p:nvPr/>
        </p:nvSpPr>
        <p:spPr bwMode="auto">
          <a:xfrm>
            <a:off x="2088932" y="5293439"/>
            <a:ext cx="1600200" cy="9144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entury Gothic" pitchFamily="34" charset="0"/>
              <a:cs typeface="Arial" charset="0"/>
            </a:endParaRPr>
          </a:p>
        </p:txBody>
      </p:sp>
      <p:sp>
        <p:nvSpPr>
          <p:cNvPr id="12" name="Rectangle 11"/>
          <p:cNvSpPr/>
          <p:nvPr/>
        </p:nvSpPr>
        <p:spPr bwMode="auto">
          <a:xfrm>
            <a:off x="3741763" y="5293439"/>
            <a:ext cx="1600200" cy="9144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entury Gothic" pitchFamily="34" charset="0"/>
              <a:cs typeface="Arial" charset="0"/>
            </a:endParaRPr>
          </a:p>
        </p:txBody>
      </p:sp>
      <p:sp>
        <p:nvSpPr>
          <p:cNvPr id="13" name="Rectangle 12"/>
          <p:cNvSpPr/>
          <p:nvPr/>
        </p:nvSpPr>
        <p:spPr bwMode="auto">
          <a:xfrm>
            <a:off x="5394594" y="5293439"/>
            <a:ext cx="1600200" cy="9144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entury Gothic" pitchFamily="34" charset="0"/>
              <a:cs typeface="Arial" charset="0"/>
            </a:endParaRPr>
          </a:p>
        </p:txBody>
      </p:sp>
      <p:sp>
        <p:nvSpPr>
          <p:cNvPr id="14" name="Rectangle 13"/>
          <p:cNvSpPr/>
          <p:nvPr/>
        </p:nvSpPr>
        <p:spPr bwMode="auto">
          <a:xfrm>
            <a:off x="7047425" y="5293439"/>
            <a:ext cx="1600200" cy="914400"/>
          </a:xfrm>
          <a:prstGeom prst="rect">
            <a:avLst/>
          </a:prstGeom>
          <a:solidFill>
            <a:schemeClr val="accent1">
              <a:lumMod val="20000"/>
              <a:lumOff val="8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entury Gothic" pitchFamily="34" charset="0"/>
              <a:cs typeface="Arial" charset="0"/>
            </a:endParaRPr>
          </a:p>
        </p:txBody>
      </p:sp>
    </p:spTree>
    <p:extLst>
      <p:ext uri="{BB962C8B-B14F-4D97-AF65-F5344CB8AC3E}">
        <p14:creationId xmlns:p14="http://schemas.microsoft.com/office/powerpoint/2010/main" val="11473749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dirty="0"/>
              <a:t>Groupthink</a:t>
            </a:r>
          </a:p>
        </p:txBody>
      </p:sp>
      <p:sp>
        <p:nvSpPr>
          <p:cNvPr id="29699" name="Rectangle 3"/>
          <p:cNvSpPr>
            <a:spLocks noGrp="1" noChangeArrowheads="1"/>
          </p:cNvSpPr>
          <p:nvPr>
            <p:ph idx="1"/>
          </p:nvPr>
        </p:nvSpPr>
        <p:spPr/>
        <p:txBody>
          <a:bodyPr/>
          <a:lstStyle/>
          <a:p>
            <a:r>
              <a:rPr lang="en-US"/>
              <a:t>Groupthink refers to faulty decision-making in a group (coined by Irving Janis, 1972)</a:t>
            </a:r>
          </a:p>
          <a:p>
            <a:r>
              <a:rPr lang="en-US"/>
              <a:t>Groups experiencing groupthink do not consider all alternatives and they desire unanimity at the expense of quality decisions</a:t>
            </a:r>
          </a:p>
        </p:txBody>
      </p:sp>
      <p:sp>
        <p:nvSpPr>
          <p:cNvPr id="29700" name="Text Box 4"/>
          <p:cNvSpPr txBox="1">
            <a:spLocks noChangeArrowheads="1"/>
          </p:cNvSpPr>
          <p:nvPr/>
        </p:nvSpPr>
        <p:spPr bwMode="auto">
          <a:xfrm>
            <a:off x="990600" y="5715000"/>
            <a:ext cx="7407275" cy="1006475"/>
          </a:xfrm>
          <a:prstGeom prst="rect">
            <a:avLst/>
          </a:prstGeom>
          <a:noFill/>
          <a:ln w="12700">
            <a:noFill/>
            <a:miter lim="800000"/>
            <a:headEnd type="none" w="lg" len="med"/>
            <a:tailEnd type="none" w="lg" len="med"/>
          </a:ln>
          <a:effectLst/>
        </p:spPr>
        <p:txBody>
          <a:bodyPr>
            <a:spAutoFit/>
          </a:bodyPr>
          <a:lstStyle/>
          <a:p>
            <a:pPr eaLnBrk="0" hangingPunct="0">
              <a:buFontTx/>
              <a:buChar char="•"/>
            </a:pPr>
            <a:r>
              <a:rPr lang="en-US" sz="2000">
                <a:latin typeface="Times New Roman" pitchFamily="18" charset="0"/>
              </a:rPr>
              <a:t>Irving, Janis. (1972). </a:t>
            </a:r>
            <a:r>
              <a:rPr lang="en-US" sz="2000" i="1">
                <a:latin typeface="Times New Roman" pitchFamily="18" charset="0"/>
              </a:rPr>
              <a:t>Victims of groupthink.</a:t>
            </a:r>
            <a:r>
              <a:rPr lang="en-US" sz="2000">
                <a:latin typeface="Times New Roman" pitchFamily="18" charset="0"/>
              </a:rPr>
              <a:t> Boston: Houghton Mifflin; Irving, Janis. (1982). </a:t>
            </a:r>
            <a:r>
              <a:rPr lang="en-US" sz="2000" i="1">
                <a:latin typeface="Times New Roman" pitchFamily="18" charset="0"/>
              </a:rPr>
              <a:t>Groupthink: Psychological studies of policy decisions and fiascos.</a:t>
            </a:r>
            <a:r>
              <a:rPr lang="en-US" sz="2000">
                <a:latin typeface="Times New Roman" pitchFamily="18" charset="0"/>
              </a:rPr>
              <a:t> 2nd ed. Boston: Houghton Mifflin. </a:t>
            </a:r>
          </a:p>
        </p:txBody>
      </p:sp>
      <p:sp>
        <p:nvSpPr>
          <p:cNvPr id="29701" name="Line 5"/>
          <p:cNvSpPr>
            <a:spLocks noChangeShapeType="1"/>
          </p:cNvSpPr>
          <p:nvPr/>
        </p:nvSpPr>
        <p:spPr bwMode="auto">
          <a:xfrm>
            <a:off x="914400" y="4191000"/>
            <a:ext cx="1600200" cy="0"/>
          </a:xfrm>
          <a:prstGeom prst="line">
            <a:avLst/>
          </a:prstGeom>
          <a:noFill/>
          <a:ln w="38100">
            <a:solidFill>
              <a:schemeClr val="folHlink"/>
            </a:solidFill>
            <a:round/>
            <a:headEnd type="none" w="lg" len="med"/>
            <a:tailEnd type="none" w="lg" len="med"/>
          </a:ln>
          <a:effectLst/>
        </p:spPr>
        <p:txBody>
          <a:bodyPr wrap="none"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7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a:t>Results of Groupthink</a:t>
            </a:r>
          </a:p>
        </p:txBody>
      </p:sp>
      <p:sp>
        <p:nvSpPr>
          <p:cNvPr id="31747" name="Rectangle 3"/>
          <p:cNvSpPr>
            <a:spLocks noGrp="1" noChangeArrowheads="1"/>
          </p:cNvSpPr>
          <p:nvPr>
            <p:ph idx="1"/>
          </p:nvPr>
        </p:nvSpPr>
        <p:spPr/>
        <p:txBody>
          <a:bodyPr/>
          <a:lstStyle/>
          <a:p>
            <a:r>
              <a:rPr lang="en-US"/>
              <a:t>Examining few alternatives </a:t>
            </a:r>
          </a:p>
          <a:p>
            <a:r>
              <a:rPr lang="en-US"/>
              <a:t>Not being critical of each other's ideas </a:t>
            </a:r>
          </a:p>
          <a:p>
            <a:r>
              <a:rPr lang="en-US"/>
              <a:t>Not examining early alternatives </a:t>
            </a:r>
          </a:p>
          <a:p>
            <a:r>
              <a:rPr lang="en-US"/>
              <a:t>Not seeking expert opinion </a:t>
            </a:r>
          </a:p>
          <a:p>
            <a:r>
              <a:rPr lang="en-US"/>
              <a:t>Being highly selective in gathering information </a:t>
            </a:r>
          </a:p>
          <a:p>
            <a:r>
              <a:rPr lang="en-US"/>
              <a:t>Not having contingency plans </a:t>
            </a:r>
          </a:p>
        </p:txBody>
      </p:sp>
      <p:sp>
        <p:nvSpPr>
          <p:cNvPr id="31748" name="Text Box 4"/>
          <p:cNvSpPr txBox="1">
            <a:spLocks noChangeArrowheads="1"/>
          </p:cNvSpPr>
          <p:nvPr/>
        </p:nvSpPr>
        <p:spPr bwMode="auto">
          <a:xfrm>
            <a:off x="1003300" y="6172200"/>
            <a:ext cx="6340475" cy="519113"/>
          </a:xfrm>
          <a:prstGeom prst="rect">
            <a:avLst/>
          </a:prstGeom>
          <a:noFill/>
          <a:ln w="12700">
            <a:noFill/>
            <a:miter lim="800000"/>
            <a:headEnd type="none" w="lg" len="med"/>
            <a:tailEnd type="none" w="lg" len="med"/>
          </a:ln>
          <a:effectLst/>
        </p:spPr>
        <p:txBody>
          <a:bodyPr wrap="none">
            <a:spAutoFit/>
          </a:bodyPr>
          <a:lstStyle/>
          <a:p>
            <a:pPr algn="ctr" eaLnBrk="0" hangingPunct="0"/>
            <a:r>
              <a:rPr lang="en-US" sz="2800">
                <a:solidFill>
                  <a:schemeClr val="folHlink"/>
                </a:solidFill>
                <a:latin typeface="Times New Roman" pitchFamily="18" charset="0"/>
              </a:rPr>
              <a:t>Why would a group adopt these behaviors?</a:t>
            </a:r>
          </a:p>
        </p:txBody>
      </p:sp>
      <p:sp>
        <p:nvSpPr>
          <p:cNvPr id="31749" name="AutoShape 5"/>
          <p:cNvSpPr>
            <a:spLocks noChangeArrowheads="1"/>
          </p:cNvSpPr>
          <p:nvPr/>
        </p:nvSpPr>
        <p:spPr bwMode="auto">
          <a:xfrm>
            <a:off x="6705600" y="2590800"/>
            <a:ext cx="2438400" cy="1143000"/>
          </a:xfrm>
          <a:prstGeom prst="wedgeEllipseCallout">
            <a:avLst>
              <a:gd name="adj1" fmla="val -117120"/>
              <a:gd name="adj2" fmla="val -43889"/>
            </a:avLst>
          </a:prstGeom>
          <a:noFill/>
          <a:ln w="12700">
            <a:solidFill>
              <a:schemeClr val="folHlink"/>
            </a:solidFill>
            <a:miter lim="800000"/>
            <a:headEnd type="none" w="lg" len="med"/>
            <a:tailEnd type="none" w="lg" len="med"/>
          </a:ln>
          <a:effectLst/>
        </p:spPr>
        <p:txBody>
          <a:bodyPr anchor="ctr"/>
          <a:lstStyle/>
          <a:p>
            <a:pPr algn="ctr" eaLnBrk="0" hangingPunct="0"/>
            <a:r>
              <a:rPr lang="en-US" sz="2800">
                <a:solidFill>
                  <a:schemeClr val="folHlink"/>
                </a:solidFill>
                <a:latin typeface="Times New Roman" pitchFamily="18" charset="0"/>
              </a:rPr>
              <a:t>True, true, true!</a:t>
            </a:r>
          </a:p>
        </p:txBody>
      </p:sp>
      <p:sp>
        <p:nvSpPr>
          <p:cNvPr id="6" name="Oval 5"/>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7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7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8" grpId="0"/>
      <p:bldP spid="3174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US"/>
              <a:t>Some Symptoms of Groupthink</a:t>
            </a:r>
          </a:p>
        </p:txBody>
      </p:sp>
      <p:sp>
        <p:nvSpPr>
          <p:cNvPr id="33795" name="Rectangle 3"/>
          <p:cNvSpPr>
            <a:spLocks noGrp="1" noChangeArrowheads="1"/>
          </p:cNvSpPr>
          <p:nvPr>
            <p:ph idx="1"/>
          </p:nvPr>
        </p:nvSpPr>
        <p:spPr>
          <a:xfrm>
            <a:off x="685800" y="1981200"/>
            <a:ext cx="7772400" cy="4648200"/>
          </a:xfrm>
        </p:spPr>
        <p:txBody>
          <a:bodyPr/>
          <a:lstStyle/>
          <a:p>
            <a:r>
              <a:rPr lang="en-US" sz="2800" dirty="0"/>
              <a:t>Having an illusion of invulnerability </a:t>
            </a:r>
          </a:p>
          <a:p>
            <a:r>
              <a:rPr lang="en-US" sz="2800" dirty="0"/>
              <a:t>Rationalizing poor decisions </a:t>
            </a:r>
          </a:p>
          <a:p>
            <a:r>
              <a:rPr lang="en-US" sz="2800" dirty="0"/>
              <a:t>Believing in the group's morality </a:t>
            </a:r>
          </a:p>
          <a:p>
            <a:r>
              <a:rPr lang="en-US" sz="2800" dirty="0"/>
              <a:t>Sharing stereotypes which guide the decision </a:t>
            </a:r>
          </a:p>
          <a:p>
            <a:r>
              <a:rPr lang="en-US" sz="2800" dirty="0"/>
              <a:t>Exercising direct pressure on others </a:t>
            </a:r>
          </a:p>
          <a:p>
            <a:r>
              <a:rPr lang="en-US" sz="2800" dirty="0"/>
              <a:t>Not expressing your true feelings </a:t>
            </a:r>
          </a:p>
          <a:p>
            <a:r>
              <a:rPr lang="en-US" sz="2800" dirty="0"/>
              <a:t>Maintaining an illusion of unanimity </a:t>
            </a:r>
          </a:p>
          <a:p>
            <a:r>
              <a:rPr lang="en-US" sz="2800" dirty="0"/>
              <a:t>Using </a:t>
            </a:r>
            <a:r>
              <a:rPr lang="en-US" sz="2800" dirty="0" err="1"/>
              <a:t>mindguards</a:t>
            </a:r>
            <a:r>
              <a:rPr lang="en-US" sz="2800" dirty="0"/>
              <a:t> to protect the group from negative information </a:t>
            </a:r>
          </a:p>
        </p:txBody>
      </p:sp>
      <p:sp>
        <p:nvSpPr>
          <p:cNvPr id="33796" name="Text Box 4"/>
          <p:cNvSpPr txBox="1">
            <a:spLocks noChangeArrowheads="1"/>
          </p:cNvSpPr>
          <p:nvPr/>
        </p:nvSpPr>
        <p:spPr bwMode="auto">
          <a:xfrm>
            <a:off x="974725" y="6848475"/>
            <a:ext cx="184150" cy="519113"/>
          </a:xfrm>
          <a:prstGeom prst="rect">
            <a:avLst/>
          </a:prstGeom>
          <a:noFill/>
          <a:ln w="12700">
            <a:noFill/>
            <a:miter lim="800000"/>
            <a:headEnd type="none" w="lg" len="med"/>
            <a:tailEnd type="none" w="lg" len="med"/>
          </a:ln>
          <a:effectLst/>
        </p:spPr>
        <p:txBody>
          <a:bodyPr wrap="none">
            <a:spAutoFit/>
          </a:bodyPr>
          <a:lstStyle/>
          <a:p>
            <a:pPr algn="ctr" eaLnBrk="0" hangingPunct="0"/>
            <a:endParaRPr lang="es-HN" sz="2800">
              <a:latin typeface="Times New Roman" pitchFamily="18" charset="0"/>
            </a:endParaRPr>
          </a:p>
        </p:txBody>
      </p:sp>
      <p:sp>
        <p:nvSpPr>
          <p:cNvPr id="33797" name="Line 5"/>
          <p:cNvSpPr>
            <a:spLocks noChangeShapeType="1"/>
          </p:cNvSpPr>
          <p:nvPr/>
        </p:nvSpPr>
        <p:spPr bwMode="auto">
          <a:xfrm>
            <a:off x="2057400" y="6067425"/>
            <a:ext cx="1676400" cy="0"/>
          </a:xfrm>
          <a:prstGeom prst="line">
            <a:avLst/>
          </a:prstGeom>
          <a:noFill/>
          <a:ln w="38100">
            <a:solidFill>
              <a:schemeClr val="folHlink"/>
            </a:solidFill>
            <a:round/>
            <a:headEnd type="none" w="lg" len="med"/>
            <a:tailEnd type="none" w="lg" len="med"/>
          </a:ln>
          <a:effectLst/>
        </p:spPr>
        <p:txBody>
          <a:bodyPr wrap="none" anchor="ctr">
            <a:spAutoFit/>
          </a:bodyPr>
          <a:lstStyle/>
          <a:p>
            <a:endParaRPr lang="en-US"/>
          </a:p>
        </p:txBody>
      </p:sp>
      <p:sp>
        <p:nvSpPr>
          <p:cNvPr id="33798" name="Line 6"/>
          <p:cNvSpPr>
            <a:spLocks noChangeShapeType="1"/>
          </p:cNvSpPr>
          <p:nvPr/>
        </p:nvSpPr>
        <p:spPr bwMode="auto">
          <a:xfrm>
            <a:off x="2722563" y="4529138"/>
            <a:ext cx="2022475" cy="0"/>
          </a:xfrm>
          <a:prstGeom prst="line">
            <a:avLst/>
          </a:prstGeom>
          <a:noFill/>
          <a:ln w="38100">
            <a:solidFill>
              <a:schemeClr val="folHlink"/>
            </a:solidFill>
            <a:round/>
            <a:headEnd type="none" w="lg" len="med"/>
            <a:tailEnd type="none" w="lg" len="med"/>
          </a:ln>
          <a:effectLst/>
        </p:spPr>
        <p:txBody>
          <a:bodyPr anchor="ctr">
            <a:spAutoFit/>
          </a:bodyPr>
          <a:lstStyle/>
          <a:p>
            <a:endParaRPr lang="en-US"/>
          </a:p>
        </p:txBody>
      </p:sp>
      <p:sp>
        <p:nvSpPr>
          <p:cNvPr id="33799" name="AutoShape 7"/>
          <p:cNvSpPr>
            <a:spLocks noChangeArrowheads="1"/>
          </p:cNvSpPr>
          <p:nvPr/>
        </p:nvSpPr>
        <p:spPr bwMode="auto">
          <a:xfrm>
            <a:off x="304800" y="7239000"/>
            <a:ext cx="8305800" cy="3657600"/>
          </a:xfrm>
          <a:prstGeom prst="wedgeRectCallout">
            <a:avLst>
              <a:gd name="adj1" fmla="val -14736"/>
              <a:gd name="adj2" fmla="val -3296"/>
            </a:avLst>
          </a:prstGeom>
          <a:solidFill>
            <a:schemeClr val="bg1"/>
          </a:solidFill>
          <a:ln w="12700">
            <a:solidFill>
              <a:schemeClr val="tx1"/>
            </a:solidFill>
            <a:miter lim="800000"/>
            <a:headEnd type="none" w="lg" len="med"/>
            <a:tailEnd type="none" w="lg" len="med"/>
          </a:ln>
          <a:effectLst/>
        </p:spPr>
        <p:txBody>
          <a:bodyPr anchor="ctr"/>
          <a:lstStyle/>
          <a:p>
            <a:pPr>
              <a:spcBef>
                <a:spcPct val="30000"/>
              </a:spcBef>
            </a:pPr>
            <a:r>
              <a:rPr lang="en-US" sz="2400">
                <a:latin typeface="Times New Roman" pitchFamily="18" charset="0"/>
              </a:rPr>
              <a:t>These are the people who filter the information coming to the group. They make sure that outside information is suppressed or reinterpreted if it fails to support the cherished assumptions of the group. As a result of this process, the group makes its decision only upon information that is supportive of that decision. This builds up a self-fulfilling cycle of correctness. The illusion of rightness and unanimity is preserved; no disruptive questioning or information is admitted by the group. </a:t>
            </a:r>
          </a:p>
          <a:p>
            <a:pPr algn="ctr" eaLnBrk="0" hangingPunct="0"/>
            <a:endParaRPr lang="en-US" sz="2400">
              <a:latin typeface="Times New Roman" pitchFamily="18" charset="0"/>
            </a:endParaRPr>
          </a:p>
        </p:txBody>
      </p:sp>
      <p:sp>
        <p:nvSpPr>
          <p:cNvPr id="2" name="TextBox 1"/>
          <p:cNvSpPr txBox="1"/>
          <p:nvPr/>
        </p:nvSpPr>
        <p:spPr>
          <a:xfrm>
            <a:off x="2017348" y="7315200"/>
            <a:ext cx="1867340" cy="461665"/>
          </a:xfrm>
          <a:prstGeom prst="rect">
            <a:avLst/>
          </a:prstGeom>
          <a:solidFill>
            <a:schemeClr val="bg1"/>
          </a:solidFill>
        </p:spPr>
        <p:txBody>
          <a:bodyPr wrap="none" rtlCol="0">
            <a:spAutoFit/>
          </a:bodyPr>
          <a:lstStyle/>
          <a:p>
            <a:r>
              <a:rPr lang="en-US" sz="2400" dirty="0" smtClean="0"/>
              <a:t>peer review</a:t>
            </a:r>
            <a:endParaRPr lang="en-US" sz="2400" dirty="0"/>
          </a:p>
        </p:txBody>
      </p:sp>
      <p:sp>
        <p:nvSpPr>
          <p:cNvPr id="9" name="Oval 8"/>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7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379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64" presetClass="path" presetSubtype="0" accel="50000" decel="50000" fill="hold" grpId="0" nodeType="clickEffect">
                                  <p:stCondLst>
                                    <p:cond delay="0"/>
                                  </p:stCondLst>
                                  <p:childTnLst>
                                    <p:animMotion origin="layout" path="M 0 0 L 0 -0.25 E" pathEditMode="relative" ptsTypes="">
                                      <p:cBhvr>
                                        <p:cTn id="14" dur="2000" fill="hold"/>
                                        <p:tgtEl>
                                          <p:spTgt spid="2"/>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64" presetClass="path" presetSubtype="0" accel="50000" decel="50000" fill="hold" grpId="0" nodeType="clickEffect">
                                  <p:stCondLst>
                                    <p:cond delay="0"/>
                                  </p:stCondLst>
                                  <p:childTnLst>
                                    <p:animMotion origin="layout" path="M 0.0 -2.22222E-6 L -0.00417 -0.78889 " pathEditMode="relative" rAng="0" ptsTypes="AA">
                                      <p:cBhvr>
                                        <p:cTn id="18" dur="2000" fill="hold"/>
                                        <p:tgtEl>
                                          <p:spTgt spid="33799"/>
                                        </p:tgtEl>
                                        <p:attrNameLst>
                                          <p:attrName>ppt_x</p:attrName>
                                          <p:attrName>ppt_y</p:attrName>
                                        </p:attrNameLst>
                                      </p:cBhvr>
                                      <p:rCtr x="-200" y="-394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97" grpId="0" animBg="1"/>
      <p:bldP spid="33798" grpId="0" animBg="1"/>
      <p:bldP spid="33799" grpId="0" animBg="1"/>
      <p:bldP spid="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t>Some Solutions to Groupthink</a:t>
            </a:r>
          </a:p>
        </p:txBody>
      </p:sp>
      <p:sp>
        <p:nvSpPr>
          <p:cNvPr id="35843" name="Rectangle 3"/>
          <p:cNvSpPr>
            <a:spLocks noGrp="1" noChangeArrowheads="1"/>
          </p:cNvSpPr>
          <p:nvPr>
            <p:ph idx="1"/>
          </p:nvPr>
        </p:nvSpPr>
        <p:spPr>
          <a:xfrm>
            <a:off x="685800" y="1981200"/>
            <a:ext cx="7772400" cy="4648200"/>
          </a:xfrm>
        </p:spPr>
        <p:txBody>
          <a:bodyPr/>
          <a:lstStyle/>
          <a:p>
            <a:pPr>
              <a:lnSpc>
                <a:spcPct val="90000"/>
              </a:lnSpc>
            </a:pPr>
            <a:r>
              <a:rPr lang="en-US" dirty="0"/>
              <a:t>Admit that you don’t know everything!</a:t>
            </a:r>
          </a:p>
          <a:p>
            <a:pPr>
              <a:lnSpc>
                <a:spcPct val="90000"/>
              </a:lnSpc>
            </a:pPr>
            <a:r>
              <a:rPr lang="en-US" dirty="0"/>
              <a:t>Encourage honesty!</a:t>
            </a:r>
          </a:p>
          <a:p>
            <a:pPr>
              <a:lnSpc>
                <a:spcPct val="90000"/>
              </a:lnSpc>
            </a:pPr>
            <a:r>
              <a:rPr lang="en-US" dirty="0"/>
              <a:t>Question everything</a:t>
            </a:r>
          </a:p>
          <a:p>
            <a:pPr>
              <a:lnSpc>
                <a:spcPct val="90000"/>
              </a:lnSpc>
            </a:pPr>
            <a:r>
              <a:rPr lang="en-US" dirty="0"/>
              <a:t>Check with outside experts </a:t>
            </a:r>
          </a:p>
          <a:p>
            <a:pPr>
              <a:lnSpc>
                <a:spcPct val="90000"/>
              </a:lnSpc>
            </a:pPr>
            <a:r>
              <a:rPr lang="en-US" dirty="0" smtClean="0"/>
              <a:t>Hold </a:t>
            </a:r>
            <a:r>
              <a:rPr lang="en-US" dirty="0"/>
              <a:t>a "second-chance meeting" to offer one last opportunity to choose another course of action </a:t>
            </a:r>
          </a:p>
        </p:txBody>
      </p:sp>
    </p:spTree>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r>
              <a:rPr lang="en-US"/>
              <a:t>Welcoming Dissent </a:t>
            </a:r>
          </a:p>
        </p:txBody>
      </p:sp>
      <p:sp>
        <p:nvSpPr>
          <p:cNvPr id="37891" name="Rectangle 3"/>
          <p:cNvSpPr>
            <a:spLocks noGrp="1" noChangeArrowheads="1"/>
          </p:cNvSpPr>
          <p:nvPr>
            <p:ph idx="1"/>
          </p:nvPr>
        </p:nvSpPr>
        <p:spPr/>
        <p:txBody>
          <a:bodyPr/>
          <a:lstStyle/>
          <a:p>
            <a:pPr>
              <a:lnSpc>
                <a:spcPct val="80000"/>
              </a:lnSpc>
            </a:pPr>
            <a:r>
              <a:rPr lang="en-US" sz="2000" dirty="0"/>
              <a:t>Hi guys</a:t>
            </a:r>
            <a:r>
              <a:rPr lang="en-US" sz="2000" dirty="0" smtClean="0"/>
              <a:t>,                                                              August, 2008</a:t>
            </a:r>
            <a:r>
              <a:rPr lang="en-US" sz="2000" dirty="0"/>
              <a:t/>
            </a:r>
            <a:br>
              <a:rPr lang="en-US" sz="2000" dirty="0"/>
            </a:br>
            <a:r>
              <a:rPr lang="en-US" sz="2000" dirty="0"/>
              <a:t>It occurred to me that before we build the 1.2 m deep AguaClara plant we should all stop for a few minutes and check to see if there is anything that bothers us about this bold new step. Remember the first lectures of CEE 454 when I talked about group think? Group think is when we all work to avoid encountering uncomfortable truths. We keep the party line going and suppress new information that could have caused us to reconsider our plans. Group think is sometimes cited as the cause of the Challenger tragedy.</a:t>
            </a:r>
            <a:br>
              <a:rPr lang="en-US" sz="2000" dirty="0"/>
            </a:br>
            <a:r>
              <a:rPr lang="en-US" sz="2000" dirty="0"/>
              <a:t/>
            </a:r>
            <a:br>
              <a:rPr lang="en-US" sz="2000" dirty="0"/>
            </a:br>
            <a:r>
              <a:rPr lang="en-US" sz="2000" dirty="0"/>
              <a:t>So now is the time to make sure we welcome dissenting views. If any of you have seen anything or have any gut feelings about sedimentation tanks or flocculators that makes you think that our design for 1.2 m deep tanks is risky or prone to failure, we want to hear it!</a:t>
            </a:r>
            <a:br>
              <a:rPr lang="en-US" sz="2000" dirty="0"/>
            </a:br>
            <a:r>
              <a:rPr lang="en-US" sz="2000" dirty="0"/>
              <a:t>You can see a draft CAD design at </a:t>
            </a:r>
            <a:r>
              <a:rPr lang="en-US" sz="2000" dirty="0">
                <a:hlinkClick r:id="rId3"/>
              </a:rPr>
              <a:t>https://confluence.cornell.edu/display/AGUACLARA/Cuatro+Comunidades</a:t>
            </a:r>
            <a:r>
              <a:rPr lang="en-US" sz="2000" dirty="0"/>
              <a:t>. (you will need the free viewing software). </a:t>
            </a:r>
          </a:p>
        </p:txBody>
      </p:sp>
      <p:sp>
        <p:nvSpPr>
          <p:cNvPr id="4" name="Oval 3"/>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r>
              <a:rPr lang="en-US" sz="4000" dirty="0"/>
              <a:t>How might Environmental Engineers fall into the trap of groupthink</a:t>
            </a:r>
            <a:r>
              <a:rPr lang="en-US" sz="4000" dirty="0" smtClean="0"/>
              <a:t>?</a:t>
            </a:r>
            <a:endParaRPr lang="en-US" sz="4000" dirty="0"/>
          </a:p>
        </p:txBody>
      </p:sp>
      <p:sp>
        <p:nvSpPr>
          <p:cNvPr id="39939" name="Rectangle 3"/>
          <p:cNvSpPr>
            <a:spLocks noGrp="1" noChangeArrowheads="1"/>
          </p:cNvSpPr>
          <p:nvPr>
            <p:ph idx="1"/>
          </p:nvPr>
        </p:nvSpPr>
        <p:spPr>
          <a:xfrm>
            <a:off x="457200" y="1600200"/>
            <a:ext cx="7466386" cy="4525963"/>
          </a:xfrm>
        </p:spPr>
        <p:txBody>
          <a:bodyPr/>
          <a:lstStyle/>
          <a:p>
            <a:r>
              <a:rPr lang="en-US" sz="2800" dirty="0" smtClean="0"/>
              <a:t>I don’t want to discover that my technology is obsolete and that the years of effort that I put into improving that technology have been a waste</a:t>
            </a:r>
          </a:p>
          <a:p>
            <a:r>
              <a:rPr lang="en-US" sz="2800" dirty="0" smtClean="0"/>
              <a:t>Confusion of confidence and scientific proof</a:t>
            </a:r>
          </a:p>
          <a:p>
            <a:r>
              <a:rPr lang="en-US" sz="2800" dirty="0" smtClean="0"/>
              <a:t>Reliance on empiricism rather than physics</a:t>
            </a:r>
          </a:p>
          <a:p>
            <a:r>
              <a:rPr lang="en-US" sz="2800" dirty="0" smtClean="0"/>
              <a:t>Confusion of the ability to name a process (Flocculation) with an understanding of the  physics of the process</a:t>
            </a:r>
          </a:p>
          <a:p>
            <a:r>
              <a:rPr lang="en-US" sz="2800" dirty="0" smtClean="0"/>
              <a:t>Reduce “groupthink”  by… _______________</a:t>
            </a:r>
          </a:p>
          <a:p>
            <a:endParaRPr lang="en-US" sz="2800" dirty="0"/>
          </a:p>
        </p:txBody>
      </p:sp>
      <p:sp>
        <p:nvSpPr>
          <p:cNvPr id="6" name="Text Box 4"/>
          <p:cNvSpPr txBox="1">
            <a:spLocks noChangeArrowheads="1"/>
          </p:cNvSpPr>
          <p:nvPr/>
        </p:nvSpPr>
        <p:spPr bwMode="auto">
          <a:xfrm>
            <a:off x="5029200" y="5786735"/>
            <a:ext cx="3107582" cy="461665"/>
          </a:xfrm>
          <a:prstGeom prst="rect">
            <a:avLst/>
          </a:prstGeom>
          <a:noFill/>
          <a:ln w="12700">
            <a:noFill/>
            <a:miter lim="800000"/>
            <a:headEnd type="none" w="lg" len="med"/>
            <a:tailEnd type="none" w="lg" len="med"/>
          </a:ln>
          <a:effectLst/>
        </p:spPr>
        <p:txBody>
          <a:bodyPr wrap="none">
            <a:spAutoFit/>
          </a:bodyPr>
          <a:lstStyle/>
          <a:p>
            <a:pPr eaLnBrk="0" hangingPunct="0"/>
            <a:r>
              <a:rPr lang="en-US" sz="2400" dirty="0" smtClean="0">
                <a:solidFill>
                  <a:schemeClr val="folHlink"/>
                </a:solidFill>
                <a:latin typeface="Times New Roman" pitchFamily="18" charset="0"/>
              </a:rPr>
              <a:t>Respect AND question!</a:t>
            </a:r>
            <a:endParaRPr lang="en-US" sz="2400" dirty="0">
              <a:solidFill>
                <a:schemeClr val="folHlink"/>
              </a:solidFill>
              <a:latin typeface="Times New Roman" pitchFamily="18" charset="0"/>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81798"/>
            <a:ext cx="8915400" cy="877824"/>
          </a:xfrm>
        </p:spPr>
        <p:txBody>
          <a:bodyPr>
            <a:normAutofit fontScale="90000"/>
          </a:bodyPr>
          <a:lstStyle/>
          <a:p>
            <a:r>
              <a:rPr lang="en-US" dirty="0" smtClean="0"/>
              <a:t>Spanish 1501 (section 10222)</a:t>
            </a:r>
            <a:r>
              <a:rPr lang="en-US" dirty="0"/>
              <a:t/>
            </a:r>
            <a:br>
              <a:rPr lang="en-US" dirty="0"/>
            </a:br>
            <a:r>
              <a:rPr lang="en-US" sz="1800" dirty="0" smtClean="0"/>
              <a:t>Friday 10:10-11:00 (subject to change depending on new poll results)</a:t>
            </a:r>
            <a:endParaRPr lang="en-US" sz="1800" dirty="0"/>
          </a:p>
        </p:txBody>
      </p:sp>
      <p:sp>
        <p:nvSpPr>
          <p:cNvPr id="3" name="Subtitle 2"/>
          <p:cNvSpPr>
            <a:spLocks noGrp="1"/>
          </p:cNvSpPr>
          <p:nvPr>
            <p:ph type="subTitle" idx="1"/>
          </p:nvPr>
        </p:nvSpPr>
        <p:spPr>
          <a:xfrm>
            <a:off x="370417" y="1159622"/>
            <a:ext cx="8544983" cy="5433795"/>
          </a:xfrm>
        </p:spPr>
        <p:txBody>
          <a:bodyPr>
            <a:normAutofit fontScale="92500" lnSpcReduction="10000"/>
          </a:bodyPr>
          <a:lstStyle/>
          <a:p>
            <a:r>
              <a:rPr lang="en-US" dirty="0" smtClean="0"/>
              <a:t>SPAN 1501 is not a language course per se; rather, its aim is to give you strategies to maximize your experience abroad. In this class you will:</a:t>
            </a:r>
          </a:p>
          <a:p>
            <a:pPr marL="285750" indent="-285750">
              <a:buFont typeface="Arial"/>
              <a:buChar char="•"/>
            </a:pPr>
            <a:r>
              <a:rPr lang="en-US" dirty="0"/>
              <a:t>develop elementary oral communication skills in Spanish</a:t>
            </a:r>
          </a:p>
          <a:p>
            <a:pPr marL="285750" indent="-285750">
              <a:buFont typeface="Arial"/>
              <a:buChar char="•"/>
            </a:pPr>
            <a:r>
              <a:rPr lang="en-US" dirty="0"/>
              <a:t>practice colloquial use of Spanish in realistic situations</a:t>
            </a:r>
          </a:p>
          <a:p>
            <a:pPr marL="285750" indent="-285750">
              <a:buFont typeface="Arial"/>
              <a:buChar char="•"/>
            </a:pPr>
            <a:r>
              <a:rPr lang="en-US" dirty="0"/>
              <a:t>acquire dynamic cultural strategies that will enhance study </a:t>
            </a:r>
            <a:r>
              <a:rPr lang="en-US" dirty="0" smtClean="0"/>
              <a:t>abroad</a:t>
            </a:r>
          </a:p>
          <a:p>
            <a:pPr marL="285750" indent="-285750">
              <a:buFont typeface="Arial"/>
              <a:buChar char="•"/>
            </a:pPr>
            <a:endParaRPr lang="en-US" dirty="0" smtClean="0"/>
          </a:p>
          <a:p>
            <a:pPr marL="285750" indent="-285750" algn="r">
              <a:buFont typeface="Wingdings" charset="2"/>
              <a:buChar char="§"/>
            </a:pPr>
            <a:r>
              <a:rPr lang="en-US" sz="1700" dirty="0" smtClean="0"/>
              <a:t>Meets 1 hour a week</a:t>
            </a:r>
          </a:p>
          <a:p>
            <a:pPr marL="285750" indent="-285750" algn="r">
              <a:buFont typeface="Wingdings" charset="2"/>
              <a:buChar char="§"/>
            </a:pPr>
            <a:r>
              <a:rPr lang="en-US" sz="1700" dirty="0" smtClean="0"/>
              <a:t>Consists of 1 credit</a:t>
            </a:r>
          </a:p>
          <a:p>
            <a:pPr marL="285750" indent="-285750" algn="r">
              <a:buFont typeface="Wingdings" charset="2"/>
              <a:buChar char="§"/>
            </a:pPr>
            <a:r>
              <a:rPr lang="en-US" sz="1700" dirty="0" smtClean="0"/>
              <a:t>First class will be held during the second week of classes</a:t>
            </a:r>
          </a:p>
          <a:p>
            <a:pPr marL="285750" indent="-285750" algn="r">
              <a:buFont typeface="Wingdings" charset="2"/>
              <a:buChar char="§"/>
            </a:pPr>
            <a:r>
              <a:rPr lang="en-US" sz="1700" dirty="0" smtClean="0"/>
              <a:t>Enrolling in this class does not require you to go on the trip and vice-versa. However, this is a great opportunity to develop oral skills in Spanish, especially if you are interested in visiting Honduras with the </a:t>
            </a:r>
            <a:r>
              <a:rPr lang="en-US" sz="1700" dirty="0" err="1" smtClean="0"/>
              <a:t>AguaClara</a:t>
            </a:r>
            <a:r>
              <a:rPr lang="en-US" sz="1700" dirty="0" smtClean="0"/>
              <a:t> project! </a:t>
            </a:r>
          </a:p>
          <a:p>
            <a:pPr marL="285750" indent="-285750" algn="r">
              <a:buFont typeface="Wingdings" charset="2"/>
              <a:buChar char="§"/>
            </a:pPr>
            <a:r>
              <a:rPr lang="en-US" sz="1700" dirty="0" smtClean="0"/>
              <a:t>If you need more information, please email me at </a:t>
            </a:r>
            <a:r>
              <a:rPr lang="en-US" sz="1700" dirty="0" smtClean="0">
                <a:hlinkClick r:id="rId2"/>
              </a:rPr>
              <a:t>ecv27@cornell.edu</a:t>
            </a:r>
            <a:r>
              <a:rPr lang="en-US" sz="1700" dirty="0" smtClean="0"/>
              <a:t> </a:t>
            </a:r>
          </a:p>
          <a:p>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49148853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sz="4000"/>
              <a:t>Role of Myth in Environmental Engineering</a:t>
            </a:r>
          </a:p>
        </p:txBody>
      </p:sp>
      <p:sp>
        <p:nvSpPr>
          <p:cNvPr id="44035" name="Rectangle 3"/>
          <p:cNvSpPr>
            <a:spLocks noGrp="1" noChangeArrowheads="1"/>
          </p:cNvSpPr>
          <p:nvPr>
            <p:ph idx="1"/>
          </p:nvPr>
        </p:nvSpPr>
        <p:spPr/>
        <p:txBody>
          <a:bodyPr/>
          <a:lstStyle/>
          <a:p>
            <a:pPr>
              <a:lnSpc>
                <a:spcPct val="90000"/>
              </a:lnSpc>
            </a:pPr>
            <a:r>
              <a:rPr lang="en-US"/>
              <a:t>Myth can be a useful way of understanding a complex reality </a:t>
            </a:r>
          </a:p>
          <a:p>
            <a:pPr lvl="1">
              <a:lnSpc>
                <a:spcPct val="90000"/>
              </a:lnSpc>
            </a:pPr>
            <a:r>
              <a:rPr lang="en-US"/>
              <a:t>creation stories</a:t>
            </a:r>
          </a:p>
          <a:p>
            <a:pPr>
              <a:lnSpc>
                <a:spcPct val="90000"/>
              </a:lnSpc>
            </a:pPr>
            <a:r>
              <a:rPr lang="en-US"/>
              <a:t>Myth can also be used to describe generally accepted but unproven hypotheses (my usage here)</a:t>
            </a:r>
          </a:p>
          <a:p>
            <a:pPr>
              <a:lnSpc>
                <a:spcPct val="90000"/>
              </a:lnSpc>
            </a:pPr>
            <a:r>
              <a:rPr lang="en-US"/>
              <a:t>Myth #1: Science and engineering aren’t influenced by myth because they are based on the scientific method</a:t>
            </a:r>
          </a:p>
        </p:txBody>
      </p:sp>
      <p:sp>
        <p:nvSpPr>
          <p:cNvPr id="4" name="Oval 3"/>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r>
              <a:rPr lang="en-US"/>
              <a:t>Historic Examples of Myth</a:t>
            </a:r>
          </a:p>
        </p:txBody>
      </p:sp>
      <p:sp>
        <p:nvSpPr>
          <p:cNvPr id="46083" name="Rectangle 3"/>
          <p:cNvSpPr>
            <a:spLocks noGrp="1" noChangeArrowheads="1"/>
          </p:cNvSpPr>
          <p:nvPr>
            <p:ph idx="1"/>
          </p:nvPr>
        </p:nvSpPr>
        <p:spPr/>
        <p:txBody>
          <a:bodyPr/>
          <a:lstStyle/>
          <a:p>
            <a:r>
              <a:rPr lang="en-US"/>
              <a:t>Malaria (bad air disease hypothesis)</a:t>
            </a:r>
          </a:p>
          <a:p>
            <a:r>
              <a:rPr lang="en-US"/>
              <a:t>Streams purify themselves in 1 mile</a:t>
            </a:r>
          </a:p>
          <a:p>
            <a:r>
              <a:rPr lang="en-US"/>
              <a:t>The air coming out of the ground under conditions of low or sinking groundwater causes typhoid</a:t>
            </a:r>
          </a:p>
          <a:p>
            <a:endParaRPr lang="en-US"/>
          </a:p>
          <a:p>
            <a:endParaRPr lang="en-US"/>
          </a:p>
        </p:txBody>
      </p:sp>
      <p:pic>
        <p:nvPicPr>
          <p:cNvPr id="4" name="Picture 2" descr="Sage or Guide">
            <a:hlinkClick r:id="rId3" action="ppaction://hlinkpres?slideindex=1&amp;slidetitle=Cornell Professors are"/>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80404" y="0"/>
            <a:ext cx="563596" cy="13961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Oval 4"/>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r>
              <a:rPr lang="en-US" sz="4000"/>
              <a:t>Environmental Engineering/Public Health Myths (or suspects!)</a:t>
            </a:r>
          </a:p>
        </p:txBody>
      </p:sp>
      <p:sp>
        <p:nvSpPr>
          <p:cNvPr id="48131" name="Rectangle 3"/>
          <p:cNvSpPr>
            <a:spLocks noGrp="1" noChangeArrowheads="1"/>
          </p:cNvSpPr>
          <p:nvPr>
            <p:ph idx="1"/>
          </p:nvPr>
        </p:nvSpPr>
        <p:spPr>
          <a:xfrm>
            <a:off x="685800" y="1981200"/>
            <a:ext cx="7772400" cy="4584700"/>
          </a:xfrm>
        </p:spPr>
        <p:txBody>
          <a:bodyPr/>
          <a:lstStyle/>
          <a:p>
            <a:pPr>
              <a:lnSpc>
                <a:spcPct val="80000"/>
              </a:lnSpc>
            </a:pPr>
            <a:r>
              <a:rPr lang="en-US" sz="2800" dirty="0"/>
              <a:t>Dead bodies cause disease</a:t>
            </a:r>
          </a:p>
          <a:p>
            <a:pPr>
              <a:lnSpc>
                <a:spcPct val="80000"/>
              </a:lnSpc>
            </a:pPr>
            <a:r>
              <a:rPr lang="en-US" sz="2800" dirty="0"/>
              <a:t>Slow sand filters ripen because of biological growth in the filter bed</a:t>
            </a:r>
          </a:p>
          <a:p>
            <a:pPr>
              <a:lnSpc>
                <a:spcPct val="80000"/>
              </a:lnSpc>
            </a:pPr>
            <a:r>
              <a:rPr lang="en-US" sz="2800" dirty="0"/>
              <a:t>Chlorine disinfects dirty water</a:t>
            </a:r>
          </a:p>
          <a:p>
            <a:pPr>
              <a:lnSpc>
                <a:spcPct val="80000"/>
              </a:lnSpc>
            </a:pPr>
            <a:r>
              <a:rPr lang="en-US" sz="2800" dirty="0"/>
              <a:t>Chlorine eliminated typhoid fever from the US</a:t>
            </a:r>
          </a:p>
          <a:p>
            <a:pPr>
              <a:lnSpc>
                <a:spcPct val="80000"/>
              </a:lnSpc>
            </a:pPr>
            <a:r>
              <a:rPr lang="en-US" sz="2800" dirty="0"/>
              <a:t>Cessation of chlorination due to fear of Disinfection By Products caused the cholera outbreak in Peru in 1993</a:t>
            </a:r>
          </a:p>
          <a:p>
            <a:pPr>
              <a:lnSpc>
                <a:spcPct val="80000"/>
              </a:lnSpc>
            </a:pPr>
            <a:r>
              <a:rPr lang="en-US" sz="2800" dirty="0"/>
              <a:t>We already know how to </a:t>
            </a:r>
            <a:r>
              <a:rPr lang="en-US" sz="2800" dirty="0" smtClean="0"/>
              <a:t>solve the problem of the 3 </a:t>
            </a:r>
            <a:r>
              <a:rPr lang="en-US" sz="2800" dirty="0"/>
              <a:t>billion people </a:t>
            </a:r>
            <a:r>
              <a:rPr lang="en-US" sz="2800" dirty="0" smtClean="0"/>
              <a:t>who do not </a:t>
            </a:r>
            <a:r>
              <a:rPr lang="en-US" sz="2800" dirty="0"/>
              <a:t>having access to safe drinking water</a:t>
            </a:r>
          </a:p>
        </p:txBody>
      </p:sp>
      <p:sp>
        <p:nvSpPr>
          <p:cNvPr id="4" name="Oval 3"/>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Creation of Myths in Peer Review Literature</a:t>
            </a:r>
            <a:endParaRPr lang="en-US" dirty="0"/>
          </a:p>
        </p:txBody>
      </p:sp>
      <p:sp>
        <p:nvSpPr>
          <p:cNvPr id="3" name="Content Placeholder 2"/>
          <p:cNvSpPr>
            <a:spLocks noGrp="1"/>
          </p:cNvSpPr>
          <p:nvPr>
            <p:ph idx="1"/>
          </p:nvPr>
        </p:nvSpPr>
        <p:spPr/>
        <p:txBody>
          <a:bodyPr/>
          <a:lstStyle/>
          <a:p>
            <a:r>
              <a:rPr lang="en-US" dirty="0" smtClean="0"/>
              <a:t>Publish an article where you list hypotheses that might explain some scientific phenomenon</a:t>
            </a:r>
          </a:p>
          <a:p>
            <a:r>
              <a:rPr lang="en-US" dirty="0" smtClean="0"/>
              <a:t>Quote that first article and fail to mention that it was an unproven hypothesis</a:t>
            </a:r>
          </a:p>
          <a:p>
            <a:r>
              <a:rPr lang="en-US" dirty="0" smtClean="0"/>
              <a:t>Eventually literature reviews at the beginning of scientific papers in your field will refer to this hypothesis as if it were a theory</a:t>
            </a:r>
          </a:p>
          <a:p>
            <a:r>
              <a:rPr lang="en-US" dirty="0" smtClean="0"/>
              <a:t>Voila!</a:t>
            </a:r>
            <a:endParaRPr lang="en-US" dirty="0"/>
          </a:p>
        </p:txBody>
      </p:sp>
      <p:sp>
        <p:nvSpPr>
          <p:cNvPr id="4" name="Oval 3"/>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Uncovering a “Theory” to Reveal a Myth or a Knowledge Gap</a:t>
            </a:r>
            <a:endParaRPr lang="en-US" dirty="0"/>
          </a:p>
        </p:txBody>
      </p:sp>
      <p:sp>
        <p:nvSpPr>
          <p:cNvPr id="3" name="Content Placeholder 2"/>
          <p:cNvSpPr>
            <a:spLocks noGrp="1"/>
          </p:cNvSpPr>
          <p:nvPr>
            <p:ph idx="1"/>
          </p:nvPr>
        </p:nvSpPr>
        <p:spPr/>
        <p:txBody>
          <a:bodyPr/>
          <a:lstStyle/>
          <a:p>
            <a:r>
              <a:rPr lang="en-US" dirty="0" smtClean="0"/>
              <a:t>Does this “theory” provide insights that have led to new discoveries or new applications?</a:t>
            </a:r>
          </a:p>
          <a:p>
            <a:r>
              <a:rPr lang="en-US" dirty="0" smtClean="0"/>
              <a:t>Does the “theory” include equations that are based on the fundamental laws of nature?</a:t>
            </a:r>
          </a:p>
          <a:p>
            <a:r>
              <a:rPr lang="en-US" dirty="0" smtClean="0"/>
              <a:t>Does the “theory” use dimensionless constants that are close to one?</a:t>
            </a:r>
          </a:p>
          <a:p>
            <a:r>
              <a:rPr lang="en-US" dirty="0" smtClean="0"/>
              <a:t>Is it an elegant “theory” with no need for special cases?</a:t>
            </a:r>
          </a:p>
          <a:p>
            <a:endParaRPr lang="en-US" dirty="0"/>
          </a:p>
        </p:txBody>
      </p:sp>
      <p:sp>
        <p:nvSpPr>
          <p:cNvPr id="4" name="Oval 3"/>
          <p:cNvSpPr/>
          <p:nvPr/>
        </p:nvSpPr>
        <p:spPr bwMode="auto">
          <a:xfrm>
            <a:off x="8153400" y="1"/>
            <a:ext cx="990601" cy="476071"/>
          </a:xfrm>
          <a:prstGeom prst="ellipse">
            <a:avLst/>
          </a:prstGeom>
          <a:solidFill>
            <a:schemeClr val="accent4"/>
          </a:solidFill>
          <a:ln w="12700" cap="flat" cmpd="sng" algn="ctr">
            <a:solidFill>
              <a:schemeClr val="bg2"/>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ctr" defTabSz="914400" rtl="0" eaLnBrk="0" fontAlgn="base" latinLnBrk="0" hangingPunct="0">
              <a:lnSpc>
                <a:spcPct val="100000"/>
              </a:lnSpc>
              <a:spcBef>
                <a:spcPct val="50000"/>
              </a:spcBef>
              <a:spcAft>
                <a:spcPct val="0"/>
              </a:spcAft>
              <a:buClrTx/>
              <a:buSzTx/>
              <a:buFontTx/>
              <a:buNone/>
              <a:tabLst/>
            </a:pPr>
            <a:r>
              <a:rPr lang="en-US" sz="1600" dirty="0" smtClean="0">
                <a:solidFill>
                  <a:schemeClr val="bg1"/>
                </a:solidFill>
              </a:rPr>
              <a:t>extra</a:t>
            </a:r>
            <a:endParaRPr kumimoji="0" lang="en-US" sz="1600" b="0" i="0" u="none" strike="noStrike" cap="none" normalizeH="0" baseline="0" dirty="0" smtClean="0">
              <a:ln>
                <a:noFill/>
              </a:ln>
              <a:solidFill>
                <a:schemeClr val="bg1"/>
              </a:solidFill>
              <a:effectLst/>
              <a:latin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r>
              <a:rPr lang="en-US" sz="4000"/>
              <a:t>Expose the Myth</a:t>
            </a:r>
            <a:endParaRPr lang="en-US"/>
          </a:p>
        </p:txBody>
      </p:sp>
      <p:sp>
        <p:nvSpPr>
          <p:cNvPr id="50179" name="Rectangle 3"/>
          <p:cNvSpPr>
            <a:spLocks noGrp="1" noChangeArrowheads="1"/>
          </p:cNvSpPr>
          <p:nvPr>
            <p:ph idx="1"/>
          </p:nvPr>
        </p:nvSpPr>
        <p:spPr/>
        <p:txBody>
          <a:bodyPr/>
          <a:lstStyle/>
          <a:p>
            <a:r>
              <a:rPr lang="en-US" dirty="0"/>
              <a:t>Let’s expose some more environmental engineering myths</a:t>
            </a:r>
          </a:p>
          <a:p>
            <a:r>
              <a:rPr lang="en-US" dirty="0"/>
              <a:t>Don’t believe everything I say</a:t>
            </a:r>
          </a:p>
          <a:p>
            <a:r>
              <a:rPr lang="en-US" dirty="0"/>
              <a:t>You should always be asking, </a:t>
            </a:r>
            <a:endParaRPr lang="en-US" dirty="0" smtClean="0"/>
          </a:p>
          <a:p>
            <a:pPr lvl="1"/>
            <a:r>
              <a:rPr lang="en-US" dirty="0" smtClean="0"/>
              <a:t>How </a:t>
            </a:r>
            <a:r>
              <a:rPr lang="en-US" dirty="0"/>
              <a:t>do we know that</a:t>
            </a:r>
            <a:r>
              <a:rPr lang="en-US" dirty="0" smtClean="0"/>
              <a:t>?</a:t>
            </a:r>
          </a:p>
          <a:p>
            <a:pPr lvl="1"/>
            <a:r>
              <a:rPr lang="en-US" dirty="0" smtClean="0"/>
              <a:t>Why can’t we do </a:t>
            </a:r>
            <a:r>
              <a:rPr lang="en-US" smtClean="0"/>
              <a:t>this </a:t>
            </a:r>
            <a:r>
              <a:rPr lang="en-US" smtClean="0"/>
              <a:t>better?</a:t>
            </a:r>
            <a:endParaRPr lang="en-US" dirty="0"/>
          </a:p>
          <a:p>
            <a:r>
              <a:rPr lang="en-US" dirty="0" smtClean="0"/>
              <a:t>There </a:t>
            </a:r>
            <a:r>
              <a:rPr lang="en-US" dirty="0"/>
              <a:t>are </a:t>
            </a:r>
            <a:r>
              <a:rPr lang="en-US" b="1" dirty="0"/>
              <a:t>many</a:t>
            </a:r>
            <a:r>
              <a:rPr lang="en-US" dirty="0"/>
              <a:t> things that I have taught in this class in previous years that I now know are wrong </a:t>
            </a:r>
            <a:r>
              <a:rPr lang="en-US" dirty="0" smtClean="0"/>
              <a:t>or incomplete understandings</a:t>
            </a:r>
            <a:endParaRPr lang="en-US" dirty="0"/>
          </a:p>
        </p:txBody>
      </p:sp>
    </p:spTree>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r>
              <a:rPr lang="en-US" sz="4000" dirty="0"/>
              <a:t>The Challenge: Sustainable </a:t>
            </a:r>
            <a:r>
              <a:rPr lang="en-US" sz="4000" dirty="0" smtClean="0"/>
              <a:t>Municipal Drinking </a:t>
            </a:r>
            <a:r>
              <a:rPr lang="en-US" sz="4000" dirty="0"/>
              <a:t>Water Supplies</a:t>
            </a:r>
          </a:p>
        </p:txBody>
      </p:sp>
      <p:sp>
        <p:nvSpPr>
          <p:cNvPr id="52227" name="Rectangle 3"/>
          <p:cNvSpPr>
            <a:spLocks noGrp="1" noChangeArrowheads="1"/>
          </p:cNvSpPr>
          <p:nvPr>
            <p:ph idx="1"/>
          </p:nvPr>
        </p:nvSpPr>
        <p:spPr/>
        <p:txBody>
          <a:bodyPr/>
          <a:lstStyle/>
          <a:p>
            <a:r>
              <a:rPr lang="en-US"/>
              <a:t>We need the brightest and the best to create new and better solutions so we can meet the goal of providing everyone with safe drinking water</a:t>
            </a:r>
          </a:p>
          <a:p>
            <a:r>
              <a:rPr lang="en-US"/>
              <a:t>This challenge is apparently more difficult than building a space station, designing a fuel cell, or inventing the world wide web</a:t>
            </a:r>
          </a:p>
          <a:p>
            <a:r>
              <a:rPr lang="en-US"/>
              <a:t>So let’s role up our sleeves and begin…</a:t>
            </a:r>
          </a:p>
        </p:txBody>
      </p:sp>
    </p:spTree>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Opportunities</a:t>
            </a:r>
            <a:endParaRPr lang="en-US" dirty="0"/>
          </a:p>
        </p:txBody>
      </p:sp>
      <p:sp>
        <p:nvSpPr>
          <p:cNvPr id="3" name="Content Placeholder 2"/>
          <p:cNvSpPr>
            <a:spLocks noGrp="1"/>
          </p:cNvSpPr>
          <p:nvPr>
            <p:ph idx="1"/>
          </p:nvPr>
        </p:nvSpPr>
        <p:spPr/>
        <p:txBody>
          <a:bodyPr/>
          <a:lstStyle/>
          <a:p>
            <a:r>
              <a:rPr lang="en-US" dirty="0" smtClean="0"/>
              <a:t>Honduras trip in January</a:t>
            </a:r>
          </a:p>
          <a:p>
            <a:r>
              <a:rPr lang="en-US" dirty="0"/>
              <a:t>Fluoride removal </a:t>
            </a:r>
            <a:r>
              <a:rPr lang="en-US" dirty="0" smtClean="0"/>
              <a:t>reactor pilot Summer 2018</a:t>
            </a:r>
            <a:endParaRPr lang="en-US" dirty="0"/>
          </a:p>
          <a:p>
            <a:pPr lvl="1"/>
            <a:r>
              <a:rPr lang="en-US" dirty="0"/>
              <a:t>Recruit leaders</a:t>
            </a:r>
          </a:p>
          <a:p>
            <a:r>
              <a:rPr lang="en-US" dirty="0"/>
              <a:t>Recruit for Honduras </a:t>
            </a:r>
            <a:r>
              <a:rPr lang="en-US" dirty="0" smtClean="0"/>
              <a:t>interns</a:t>
            </a:r>
          </a:p>
          <a:p>
            <a:r>
              <a:rPr lang="en-US" dirty="0" smtClean="0"/>
              <a:t>AguaClara Engineers</a:t>
            </a:r>
          </a:p>
          <a:p>
            <a:r>
              <a:rPr lang="en-US" smtClean="0"/>
              <a:t>Fulbright Scholar!</a:t>
            </a:r>
            <a:endParaRPr lang="en-US" dirty="0"/>
          </a:p>
          <a:p>
            <a:endParaRPr lang="en-US" dirty="0"/>
          </a:p>
        </p:txBody>
      </p:sp>
    </p:spTree>
    <p:extLst>
      <p:ext uri="{BB962C8B-B14F-4D97-AF65-F5344CB8AC3E}">
        <p14:creationId xmlns:p14="http://schemas.microsoft.com/office/powerpoint/2010/main" val="1214745788"/>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600" y="-152400"/>
            <a:ext cx="9601200" cy="7239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endParaRPr lang="en-US"/>
          </a:p>
        </p:txBody>
      </p:sp>
      <p:pic>
        <p:nvPicPr>
          <p:cNvPr id="1026" name="Picture 2" descr="http://2.bp.blogspot.com/-G6EUTupmYoo/T8tXQ-NLUCI/AAAAAAAArXw/DCFNgkAxOHA/s1600/edge+of+knowled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560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6004019"/>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 is a short walk…</a:t>
            </a:r>
            <a:endParaRPr lang="en-US" dirty="0"/>
          </a:p>
        </p:txBody>
      </p:sp>
      <p:sp>
        <p:nvSpPr>
          <p:cNvPr id="3" name="Content Placeholder 2"/>
          <p:cNvSpPr>
            <a:spLocks noGrp="1"/>
          </p:cNvSpPr>
          <p:nvPr>
            <p:ph idx="1"/>
          </p:nvPr>
        </p:nvSpPr>
        <p:spPr/>
        <p:txBody>
          <a:bodyPr/>
          <a:lstStyle/>
          <a:p>
            <a:r>
              <a:rPr lang="en-US" dirty="0" smtClean="0"/>
              <a:t>…to the edge of knowledge</a:t>
            </a:r>
          </a:p>
          <a:p>
            <a:r>
              <a:rPr lang="en-US" dirty="0" smtClean="0"/>
              <a:t>There are significant knowledge gaps in every process that I will be teaching in this course</a:t>
            </a:r>
          </a:p>
          <a:p>
            <a:r>
              <a:rPr lang="en-US" dirty="0" smtClean="0"/>
              <a:t>We aren’t able to optimize surface water treatment processes because we don’t yet understand the fundamental physics of many of the processes</a:t>
            </a:r>
          </a:p>
          <a:p>
            <a:r>
              <a:rPr lang="en-US" dirty="0" smtClean="0"/>
              <a:t>We are getting closer…</a:t>
            </a:r>
          </a:p>
          <a:p>
            <a:endParaRPr lang="en-US" dirty="0"/>
          </a:p>
        </p:txBody>
      </p:sp>
      <p:pic>
        <p:nvPicPr>
          <p:cNvPr id="4" name="Picture 2"/>
          <p:cNvPicPr>
            <a:picLocks noChangeAspect="1" noChangeArrowheads="1"/>
          </p:cNvPicPr>
          <p:nvPr/>
        </p:nvPicPr>
        <p:blipFill>
          <a:blip r:embed="rId2" cstate="print"/>
          <a:srcRect/>
          <a:stretch>
            <a:fillRect/>
          </a:stretch>
        </p:blipFill>
        <p:spPr bwMode="auto">
          <a:xfrm>
            <a:off x="9144000" y="0"/>
            <a:ext cx="9143999" cy="6560377"/>
          </a:xfrm>
          <a:prstGeom prst="rect">
            <a:avLst/>
          </a:prstGeom>
          <a:noFill/>
          <a:ln w="9525">
            <a:noFill/>
            <a:miter lim="800000"/>
            <a:headEnd/>
            <a:tailEnd/>
          </a:ln>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7.40741E-7 L -1 -7.40741E-7 " pathEditMode="relative" rAng="0" ptsTypes="AA">
                                      <p:cBhvr>
                                        <p:cTn id="6" dur="2000" fill="hold"/>
                                        <p:tgtEl>
                                          <p:spTgt spid="4"/>
                                        </p:tgtEl>
                                        <p:attrNameLst>
                                          <p:attrName>ppt_x</p:attrName>
                                          <p:attrName>ppt_y</p:attrName>
                                        </p:attrNameLst>
                                      </p:cBhvr>
                                      <p:rCtr x="-500" y="0"/>
                                    </p:animMotion>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t>What is this course about?</a:t>
            </a:r>
          </a:p>
        </p:txBody>
      </p:sp>
      <p:sp>
        <p:nvSpPr>
          <p:cNvPr id="13315" name="Rectangle 3"/>
          <p:cNvSpPr>
            <a:spLocks noGrp="1" noChangeArrowheads="1"/>
          </p:cNvSpPr>
          <p:nvPr>
            <p:ph idx="1"/>
          </p:nvPr>
        </p:nvSpPr>
        <p:spPr/>
        <p:txBody>
          <a:bodyPr/>
          <a:lstStyle/>
          <a:p>
            <a:pPr>
              <a:lnSpc>
                <a:spcPct val="90000"/>
              </a:lnSpc>
            </a:pPr>
            <a:r>
              <a:rPr lang="en-US" sz="2800" b="1" dirty="0" smtClean="0"/>
              <a:t>Creative </a:t>
            </a:r>
            <a:r>
              <a:rPr lang="en-US" sz="2800" b="1" dirty="0"/>
              <a:t>thinking </a:t>
            </a:r>
            <a:r>
              <a:rPr lang="en-US" sz="2800" dirty="0"/>
              <a:t>about solutions to the enormous challenge of providing </a:t>
            </a:r>
            <a:r>
              <a:rPr lang="en-US" sz="2800" dirty="0" smtClean="0"/>
              <a:t>safe water on tap to communities everywhere. </a:t>
            </a:r>
            <a:endParaRPr lang="en-US" sz="2800" dirty="0"/>
          </a:p>
          <a:p>
            <a:pPr>
              <a:lnSpc>
                <a:spcPct val="90000"/>
              </a:lnSpc>
            </a:pPr>
            <a:r>
              <a:rPr lang="en-US" sz="2800" dirty="0"/>
              <a:t>We will </a:t>
            </a:r>
            <a:r>
              <a:rPr lang="en-US" sz="2800" b="1" dirty="0" smtClean="0"/>
              <a:t>challenge the myth </a:t>
            </a:r>
            <a:r>
              <a:rPr lang="en-US" sz="2800" dirty="0" smtClean="0"/>
              <a:t>that </a:t>
            </a:r>
            <a:r>
              <a:rPr lang="en-US" sz="2800" dirty="0"/>
              <a:t>this task can be accomplished by applying </a:t>
            </a:r>
            <a:r>
              <a:rPr lang="en-US" sz="2800" dirty="0" smtClean="0"/>
              <a:t>traditional technologies </a:t>
            </a:r>
            <a:r>
              <a:rPr lang="en-US" sz="2800" dirty="0"/>
              <a:t>and we will identify </a:t>
            </a:r>
            <a:r>
              <a:rPr lang="en-US" sz="2800" dirty="0" smtClean="0"/>
              <a:t>opportunities for new insights</a:t>
            </a:r>
          </a:p>
          <a:p>
            <a:pPr>
              <a:lnSpc>
                <a:spcPct val="90000"/>
              </a:lnSpc>
            </a:pPr>
            <a:r>
              <a:rPr lang="en-US" sz="2800" dirty="0" smtClean="0"/>
              <a:t>We will be </a:t>
            </a:r>
            <a:r>
              <a:rPr lang="en-US" sz="2800" dirty="0" smtClean="0"/>
              <a:t>introduced </a:t>
            </a:r>
            <a:r>
              <a:rPr lang="en-US" sz="2800" dirty="0" smtClean="0"/>
              <a:t>to the new field of </a:t>
            </a:r>
            <a:r>
              <a:rPr lang="en-US" sz="2800" b="1" dirty="0" smtClean="0"/>
              <a:t>sustainable drinking water treatment </a:t>
            </a:r>
            <a:endParaRPr lang="en-US" sz="2800" b="1" dirty="0"/>
          </a:p>
          <a:p>
            <a:pPr>
              <a:lnSpc>
                <a:spcPct val="90000"/>
              </a:lnSpc>
            </a:pPr>
            <a:r>
              <a:rPr lang="en-US" sz="2800" dirty="0"/>
              <a:t>My thesis is that </a:t>
            </a:r>
            <a:r>
              <a:rPr lang="en-US" sz="2800" b="1" dirty="0"/>
              <a:t>engineers are needed to</a:t>
            </a:r>
            <a:r>
              <a:rPr lang="en-US" sz="2800" dirty="0"/>
              <a:t> challenge existing assumptions and to </a:t>
            </a:r>
            <a:r>
              <a:rPr lang="en-US" sz="2800" b="1" dirty="0"/>
              <a:t>create</a:t>
            </a:r>
            <a:r>
              <a:rPr lang="en-US" sz="2800" dirty="0"/>
              <a:t> and document </a:t>
            </a:r>
            <a:r>
              <a:rPr lang="en-US" sz="2800" b="1" dirty="0"/>
              <a:t>new sustainable </a:t>
            </a:r>
            <a:r>
              <a:rPr lang="en-US" sz="2800" b="1" dirty="0" smtClean="0"/>
              <a:t>solutions</a:t>
            </a:r>
            <a:endParaRPr lang="en-US" sz="2800" b="1" dirty="0"/>
          </a:p>
        </p:txBody>
      </p:sp>
      <p:pic>
        <p:nvPicPr>
          <p:cNvPr id="4" name="Picture 2"/>
          <p:cNvPicPr>
            <a:picLocks noChangeAspect="1" noChangeArrowheads="1"/>
          </p:cNvPicPr>
          <p:nvPr/>
        </p:nvPicPr>
        <p:blipFill>
          <a:blip r:embed="rId3" cstate="print"/>
          <a:srcRect/>
          <a:stretch>
            <a:fillRect/>
          </a:stretch>
        </p:blipFill>
        <p:spPr bwMode="auto">
          <a:xfrm>
            <a:off x="9144000" y="0"/>
            <a:ext cx="9144000" cy="6858000"/>
          </a:xfrm>
          <a:prstGeom prst="rect">
            <a:avLst/>
          </a:prstGeom>
          <a:noFill/>
          <a:ln w="9525">
            <a:noFill/>
            <a:miter lim="800000"/>
            <a:headEnd/>
            <a:tailEnd/>
          </a:ln>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0 L -1 0 " pathEditMode="relative" rAng="0" ptsTypes="AA">
                                      <p:cBhvr>
                                        <p:cTn id="6" dur="500" fill="hold"/>
                                        <p:tgtEl>
                                          <p:spTgt spid="4"/>
                                        </p:tgtEl>
                                        <p:attrNameLst>
                                          <p:attrName>ppt_x</p:attrName>
                                          <p:attrName>ppt_y</p:attrName>
                                        </p:attrNameLst>
                                      </p:cBhvr>
                                      <p:rCtr x="-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this course about?</a:t>
            </a:r>
            <a:endParaRPr lang="en-US" dirty="0"/>
          </a:p>
        </p:txBody>
      </p:sp>
      <p:sp>
        <p:nvSpPr>
          <p:cNvPr id="3" name="Content Placeholder 2"/>
          <p:cNvSpPr>
            <a:spLocks noGrp="1"/>
          </p:cNvSpPr>
          <p:nvPr>
            <p:ph idx="1"/>
          </p:nvPr>
        </p:nvSpPr>
        <p:spPr/>
        <p:txBody>
          <a:bodyPr/>
          <a:lstStyle/>
          <a:p>
            <a:r>
              <a:rPr lang="en-US" dirty="0" smtClean="0"/>
              <a:t>I have the goal of helping you develop a fundamental understanding of the processes that control the performance of each of the drinking water treatment steps,</a:t>
            </a:r>
          </a:p>
          <a:p>
            <a:r>
              <a:rPr lang="en-US" dirty="0" smtClean="0"/>
              <a:t>for a VERY specific problem; the production of safe drinking water for communities starting from surface waters that are contaminated with sediment and microbes.</a:t>
            </a:r>
            <a:endParaRPr lang="en-US" dirty="0"/>
          </a:p>
        </p:txBody>
      </p:sp>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prerequisites</a:t>
            </a:r>
            <a:endParaRPr lang="en-US" dirty="0"/>
          </a:p>
        </p:txBody>
      </p:sp>
      <p:sp>
        <p:nvSpPr>
          <p:cNvPr id="3" name="Content Placeholder 2"/>
          <p:cNvSpPr>
            <a:spLocks noGrp="1"/>
          </p:cNvSpPr>
          <p:nvPr>
            <p:ph idx="1"/>
          </p:nvPr>
        </p:nvSpPr>
        <p:spPr/>
        <p:txBody>
          <a:bodyPr/>
          <a:lstStyle/>
          <a:p>
            <a:r>
              <a:rPr lang="en-US" dirty="0" smtClean="0"/>
              <a:t>CEE 3310 or equivalent Fluid Mechanics course</a:t>
            </a:r>
          </a:p>
          <a:p>
            <a:r>
              <a:rPr lang="en-US" dirty="0" smtClean="0"/>
              <a:t>CEE 3310 can be taken at the same time if you are willing to work harder in CEE 4540 and use your fluids text as a reference</a:t>
            </a:r>
          </a:p>
          <a:p>
            <a:r>
              <a:rPr lang="en-US" dirty="0" smtClean="0"/>
              <a:t>Online Fluids alternative https</a:t>
            </a:r>
            <a:r>
              <a:rPr lang="en-US" dirty="0"/>
              <a:t>://</a:t>
            </a:r>
            <a:r>
              <a:rPr lang="en-US" dirty="0" smtClean="0"/>
              <a:t>confluence.cornell.edu/display/cee4540/Fluids+Review+Guide</a:t>
            </a:r>
          </a:p>
          <a:p>
            <a:endParaRPr lang="en-US" dirty="0"/>
          </a:p>
        </p:txBody>
      </p:sp>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hlinkClick r:id="rId3"/>
          </p:cNvPr>
          <p:cNvSpPr/>
          <p:nvPr/>
        </p:nvSpPr>
        <p:spPr>
          <a:xfrm>
            <a:off x="5943600" y="2628900"/>
            <a:ext cx="2743200" cy="1219200"/>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000" b="1" dirty="0" smtClean="0">
                <a:solidFill>
                  <a:schemeClr val="tx1"/>
                </a:solidFill>
              </a:rPr>
              <a:t>Knowledge Synthesis</a:t>
            </a:r>
          </a:p>
        </p:txBody>
      </p:sp>
      <p:grpSp>
        <p:nvGrpSpPr>
          <p:cNvPr id="3" name="Group 51"/>
          <p:cNvGrpSpPr/>
          <p:nvPr/>
        </p:nvGrpSpPr>
        <p:grpSpPr>
          <a:xfrm>
            <a:off x="381000" y="2095500"/>
            <a:ext cx="4876800" cy="4076700"/>
            <a:chOff x="0" y="1981200"/>
            <a:chExt cx="4876800" cy="4076700"/>
          </a:xfrm>
          <a:solidFill>
            <a:schemeClr val="accent3">
              <a:lumMod val="20000"/>
              <a:lumOff val="80000"/>
            </a:schemeClr>
          </a:solidFill>
        </p:grpSpPr>
        <p:sp>
          <p:nvSpPr>
            <p:cNvPr id="4" name="Rounded Rectangle 3"/>
            <p:cNvSpPr/>
            <p:nvPr/>
          </p:nvSpPr>
          <p:spPr>
            <a:xfrm>
              <a:off x="0" y="1981200"/>
              <a:ext cx="4876800" cy="4076700"/>
            </a:xfrm>
            <a:prstGeom prst="roundRect">
              <a:avLst>
                <a:gd name="adj" fmla="val 12271"/>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5" name="Group 48"/>
            <p:cNvGrpSpPr/>
            <p:nvPr/>
          </p:nvGrpSpPr>
          <p:grpSpPr>
            <a:xfrm>
              <a:off x="304800" y="2743200"/>
              <a:ext cx="4267200" cy="3200400"/>
              <a:chOff x="1371600" y="2743200"/>
              <a:chExt cx="4267200" cy="3200400"/>
            </a:xfrm>
            <a:grpFill/>
          </p:grpSpPr>
          <p:sp>
            <p:nvSpPr>
              <p:cNvPr id="7" name="Rounded Rectangle 6"/>
              <p:cNvSpPr/>
              <p:nvPr/>
            </p:nvSpPr>
            <p:spPr>
              <a:xfrm>
                <a:off x="1371600" y="4114800"/>
                <a:ext cx="2514600" cy="1828800"/>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smtClean="0">
                    <a:solidFill>
                      <a:schemeClr val="tx1"/>
                    </a:solidFill>
                  </a:rPr>
                  <a:t>3 Project Based Courses</a:t>
                </a:r>
              </a:p>
              <a:p>
                <a:pPr marL="285750" indent="-285750">
                  <a:buFont typeface="Arial" panose="020B0604020202020204" pitchFamily="34" charset="0"/>
                  <a:buChar char="•"/>
                </a:pPr>
                <a:r>
                  <a:rPr lang="en-US" sz="1600" dirty="0" smtClean="0">
                    <a:solidFill>
                      <a:schemeClr val="tx1"/>
                    </a:solidFill>
                  </a:rPr>
                  <a:t>First year to </a:t>
                </a:r>
                <a:r>
                  <a:rPr lang="en-US" sz="1600" dirty="0" err="1" smtClean="0">
                    <a:solidFill>
                      <a:schemeClr val="tx1"/>
                    </a:solidFill>
                  </a:rPr>
                  <a:t>M.Eng</a:t>
                </a:r>
                <a:r>
                  <a:rPr lang="en-US" sz="1600" dirty="0" smtClean="0">
                    <a:solidFill>
                      <a:schemeClr val="tx1"/>
                    </a:solidFill>
                  </a:rPr>
                  <a:t>.</a:t>
                </a:r>
              </a:p>
              <a:p>
                <a:pPr marL="285750" indent="-285750">
                  <a:buFont typeface="Arial" panose="020B0604020202020204" pitchFamily="34" charset="0"/>
                  <a:buChar char="•"/>
                </a:pPr>
                <a:r>
                  <a:rPr lang="en-US" sz="1600" dirty="0" smtClean="0">
                    <a:solidFill>
                      <a:schemeClr val="tx1"/>
                    </a:solidFill>
                  </a:rPr>
                  <a:t>Every semester</a:t>
                </a:r>
              </a:p>
              <a:p>
                <a:pPr marL="285750" indent="-285750">
                  <a:buFont typeface="Arial" panose="020B0604020202020204" pitchFamily="34" charset="0"/>
                  <a:buChar char="•"/>
                </a:pPr>
                <a:endParaRPr lang="en-US" sz="1600" dirty="0" smtClean="0">
                  <a:solidFill>
                    <a:schemeClr val="tx1"/>
                  </a:solidFill>
                </a:endParaRPr>
              </a:p>
            </p:txBody>
          </p:sp>
          <p:sp>
            <p:nvSpPr>
              <p:cNvPr id="8" name="Rounded Rectangle 7"/>
              <p:cNvSpPr/>
              <p:nvPr/>
            </p:nvSpPr>
            <p:spPr>
              <a:xfrm>
                <a:off x="1371600" y="2743200"/>
                <a:ext cx="4267200" cy="1219200"/>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smtClean="0">
                    <a:solidFill>
                      <a:schemeClr val="tx1"/>
                    </a:solidFill>
                  </a:rPr>
                  <a:t>Graduate Research</a:t>
                </a:r>
              </a:p>
            </p:txBody>
          </p:sp>
          <p:sp>
            <p:nvSpPr>
              <p:cNvPr id="9" name="Rounded Rectangle 8">
                <a:hlinkClick r:id="rId4"/>
              </p:cNvPr>
              <p:cNvSpPr/>
              <p:nvPr/>
            </p:nvSpPr>
            <p:spPr>
              <a:xfrm>
                <a:off x="4038600" y="4114800"/>
                <a:ext cx="1600200" cy="1828800"/>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smtClean="0">
                    <a:solidFill>
                      <a:schemeClr val="tx1"/>
                    </a:solidFill>
                  </a:rPr>
                  <a:t>Summer Internships at Cornell</a:t>
                </a:r>
              </a:p>
            </p:txBody>
          </p:sp>
        </p:grpSp>
        <p:sp>
          <p:nvSpPr>
            <p:cNvPr id="6" name="TextBox 5">
              <a:hlinkClick r:id="" action="ppaction://noaction"/>
            </p:cNvPr>
            <p:cNvSpPr txBox="1"/>
            <p:nvPr/>
          </p:nvSpPr>
          <p:spPr>
            <a:xfrm>
              <a:off x="152400" y="2133600"/>
              <a:ext cx="4419600" cy="584775"/>
            </a:xfrm>
            <a:prstGeom prst="rect">
              <a:avLst/>
            </a:prstGeom>
            <a:grpFill/>
          </p:spPr>
          <p:txBody>
            <a:bodyPr wrap="square" rtlCol="0">
              <a:spAutoFit/>
            </a:bodyPr>
            <a:lstStyle/>
            <a:p>
              <a:pPr algn="ctr"/>
              <a:r>
                <a:rPr lang="en-US" sz="3200" dirty="0" smtClean="0">
                  <a:latin typeface="+mn-lt"/>
                </a:rPr>
                <a:t>Knowledge Generation</a:t>
              </a:r>
            </a:p>
          </p:txBody>
        </p:sp>
      </p:grpSp>
      <p:cxnSp>
        <p:nvCxnSpPr>
          <p:cNvPr id="10" name="Elbow Connector 11"/>
          <p:cNvCxnSpPr>
            <a:stCxn id="2" idx="1"/>
          </p:cNvCxnSpPr>
          <p:nvPr/>
        </p:nvCxnSpPr>
        <p:spPr>
          <a:xfrm rot="10800000">
            <a:off x="5257800" y="3238500"/>
            <a:ext cx="685800" cy="1588"/>
          </a:xfrm>
          <a:prstGeom prst="straightConnector1">
            <a:avLst/>
          </a:prstGeom>
          <a:ln w="25400">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12" name="Rounded Rectangle 11">
            <a:hlinkClick r:id="rId3"/>
          </p:cNvPr>
          <p:cNvSpPr/>
          <p:nvPr/>
        </p:nvSpPr>
        <p:spPr>
          <a:xfrm>
            <a:off x="5943600" y="4838700"/>
            <a:ext cx="2743200" cy="1219200"/>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smtClean="0">
                <a:solidFill>
                  <a:schemeClr val="tx1"/>
                </a:solidFill>
              </a:rPr>
              <a:t>International Experience Course</a:t>
            </a:r>
          </a:p>
        </p:txBody>
      </p:sp>
      <p:cxnSp>
        <p:nvCxnSpPr>
          <p:cNvPr id="13" name="Elbow Connector 11"/>
          <p:cNvCxnSpPr>
            <a:stCxn id="12" idx="1"/>
            <a:endCxn id="4" idx="3"/>
          </p:cNvCxnSpPr>
          <p:nvPr/>
        </p:nvCxnSpPr>
        <p:spPr>
          <a:xfrm rot="10800000">
            <a:off x="5257800" y="4133850"/>
            <a:ext cx="685800" cy="1314450"/>
          </a:xfrm>
          <a:prstGeom prst="curvedConnector3">
            <a:avLst>
              <a:gd name="adj1" fmla="val 50000"/>
            </a:avLst>
          </a:prstGeom>
          <a:ln w="25400">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4" name="Elbow Connector 11"/>
          <p:cNvCxnSpPr>
            <a:stCxn id="12" idx="1"/>
            <a:endCxn id="2" idx="1"/>
          </p:cNvCxnSpPr>
          <p:nvPr/>
        </p:nvCxnSpPr>
        <p:spPr>
          <a:xfrm rot="10800000">
            <a:off x="5943600" y="3238500"/>
            <a:ext cx="12700" cy="2209800"/>
          </a:xfrm>
          <a:prstGeom prst="curvedConnector3">
            <a:avLst>
              <a:gd name="adj1" fmla="val 1800000"/>
            </a:avLst>
          </a:prstGeom>
          <a:ln w="25400">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19" name="Title 18"/>
          <p:cNvSpPr>
            <a:spLocks noGrp="1"/>
          </p:cNvSpPr>
          <p:nvPr>
            <p:ph type="title"/>
          </p:nvPr>
        </p:nvSpPr>
        <p:spPr>
          <a:xfrm>
            <a:off x="1447800" y="228600"/>
            <a:ext cx="5974434" cy="1143000"/>
          </a:xfrm>
        </p:spPr>
        <p:txBody>
          <a:bodyPr/>
          <a:lstStyle/>
          <a:p>
            <a:r>
              <a:rPr lang="en-US" dirty="0" smtClean="0"/>
              <a:t>Curriculum Model: </a:t>
            </a:r>
            <a:br>
              <a:rPr lang="en-US" dirty="0" smtClean="0"/>
            </a:br>
            <a:r>
              <a:rPr lang="en-US" dirty="0" smtClean="0"/>
              <a:t>AguaClara RIDE</a:t>
            </a:r>
            <a:endParaRPr lang="en-US" dirty="0"/>
          </a:p>
        </p:txBody>
      </p:sp>
      <p:sp>
        <p:nvSpPr>
          <p:cNvPr id="21" name="TextBox 20"/>
          <p:cNvSpPr txBox="1"/>
          <p:nvPr/>
        </p:nvSpPr>
        <p:spPr>
          <a:xfrm>
            <a:off x="5749687" y="4133850"/>
            <a:ext cx="3131025" cy="707886"/>
          </a:xfrm>
          <a:prstGeom prst="rect">
            <a:avLst/>
          </a:prstGeom>
          <a:noFill/>
        </p:spPr>
        <p:txBody>
          <a:bodyPr wrap="square" rtlCol="0">
            <a:spAutoFit/>
          </a:bodyPr>
          <a:lstStyle/>
          <a:p>
            <a:pPr algn="ctr"/>
            <a:r>
              <a:rPr lang="en-US" sz="2000" dirty="0" smtClean="0"/>
              <a:t>Engineering in an international context</a:t>
            </a:r>
            <a:endParaRPr lang="en-US" sz="2000" dirty="0"/>
          </a:p>
        </p:txBody>
      </p:sp>
      <p:sp>
        <p:nvSpPr>
          <p:cNvPr id="20" name="Freeform 19"/>
          <p:cNvSpPr>
            <a:spLocks noChangeAspect="1"/>
          </p:cNvSpPr>
          <p:nvPr/>
        </p:nvSpPr>
        <p:spPr>
          <a:xfrm>
            <a:off x="6452930" y="31020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Freeform 30"/>
          <p:cNvSpPr>
            <a:spLocks noChangeAspect="1"/>
          </p:cNvSpPr>
          <p:nvPr/>
        </p:nvSpPr>
        <p:spPr>
          <a:xfrm>
            <a:off x="2232875" y="5376192"/>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Freeform 31"/>
          <p:cNvSpPr>
            <a:spLocks noChangeAspect="1"/>
          </p:cNvSpPr>
          <p:nvPr/>
        </p:nvSpPr>
        <p:spPr>
          <a:xfrm>
            <a:off x="2617829" y="5260167"/>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Freeform 32"/>
          <p:cNvSpPr>
            <a:spLocks noChangeAspect="1"/>
          </p:cNvSpPr>
          <p:nvPr/>
        </p:nvSpPr>
        <p:spPr>
          <a:xfrm>
            <a:off x="1866931" y="5149825"/>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reeform 40"/>
          <p:cNvSpPr>
            <a:spLocks noChangeAspect="1"/>
          </p:cNvSpPr>
          <p:nvPr/>
        </p:nvSpPr>
        <p:spPr>
          <a:xfrm>
            <a:off x="6743952" y="31020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Freeform 41"/>
          <p:cNvSpPr>
            <a:spLocks noChangeAspect="1"/>
          </p:cNvSpPr>
          <p:nvPr/>
        </p:nvSpPr>
        <p:spPr>
          <a:xfrm>
            <a:off x="7034974" y="31020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Freeform 42"/>
          <p:cNvSpPr>
            <a:spLocks noChangeAspect="1"/>
          </p:cNvSpPr>
          <p:nvPr/>
        </p:nvSpPr>
        <p:spPr>
          <a:xfrm>
            <a:off x="7325996" y="31020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 name="Freeform 43"/>
          <p:cNvSpPr>
            <a:spLocks noChangeAspect="1"/>
          </p:cNvSpPr>
          <p:nvPr/>
        </p:nvSpPr>
        <p:spPr>
          <a:xfrm>
            <a:off x="7617018" y="31020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Freeform 44"/>
          <p:cNvSpPr>
            <a:spLocks noChangeAspect="1"/>
          </p:cNvSpPr>
          <p:nvPr/>
        </p:nvSpPr>
        <p:spPr>
          <a:xfrm>
            <a:off x="7908040" y="31020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Freeform 45"/>
          <p:cNvSpPr>
            <a:spLocks noChangeAspect="1"/>
          </p:cNvSpPr>
          <p:nvPr/>
        </p:nvSpPr>
        <p:spPr>
          <a:xfrm>
            <a:off x="8199062" y="3102087"/>
            <a:ext cx="277244" cy="65855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reeform 46"/>
          <p:cNvSpPr>
            <a:spLocks noChangeAspect="1"/>
          </p:cNvSpPr>
          <p:nvPr/>
        </p:nvSpPr>
        <p:spPr>
          <a:xfrm>
            <a:off x="1219200" y="2989937"/>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00FF"/>
              </a:gs>
              <a:gs pos="100000">
                <a:srgbClr val="FF00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Freeform 47"/>
          <p:cNvSpPr>
            <a:spLocks noChangeAspect="1"/>
          </p:cNvSpPr>
          <p:nvPr/>
        </p:nvSpPr>
        <p:spPr>
          <a:xfrm>
            <a:off x="4334773" y="3009900"/>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00FF"/>
              </a:gs>
              <a:gs pos="100000">
                <a:srgbClr val="FF00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9" name="Freeform 48"/>
          <p:cNvSpPr>
            <a:spLocks noChangeAspect="1"/>
          </p:cNvSpPr>
          <p:nvPr/>
        </p:nvSpPr>
        <p:spPr>
          <a:xfrm>
            <a:off x="2626923" y="3252835"/>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00FF"/>
              </a:gs>
              <a:gs pos="100000">
                <a:srgbClr val="FF00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Freeform 49"/>
          <p:cNvSpPr>
            <a:spLocks noChangeAspect="1"/>
          </p:cNvSpPr>
          <p:nvPr/>
        </p:nvSpPr>
        <p:spPr>
          <a:xfrm>
            <a:off x="4056661" y="5448301"/>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1" name="Freeform 50"/>
          <p:cNvSpPr>
            <a:spLocks noChangeAspect="1"/>
          </p:cNvSpPr>
          <p:nvPr/>
        </p:nvSpPr>
        <p:spPr>
          <a:xfrm>
            <a:off x="4441615" y="5332276"/>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Freeform 51"/>
          <p:cNvSpPr>
            <a:spLocks noChangeAspect="1"/>
          </p:cNvSpPr>
          <p:nvPr/>
        </p:nvSpPr>
        <p:spPr>
          <a:xfrm>
            <a:off x="3690717" y="5221934"/>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Freeform 52"/>
          <p:cNvSpPr>
            <a:spLocks noChangeAspect="1"/>
          </p:cNvSpPr>
          <p:nvPr/>
        </p:nvSpPr>
        <p:spPr>
          <a:xfrm>
            <a:off x="1677536" y="5528592"/>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Freeform 53"/>
          <p:cNvSpPr>
            <a:spLocks noChangeAspect="1"/>
          </p:cNvSpPr>
          <p:nvPr/>
        </p:nvSpPr>
        <p:spPr>
          <a:xfrm>
            <a:off x="2062490" y="5412567"/>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Freeform 54"/>
          <p:cNvSpPr>
            <a:spLocks noChangeAspect="1"/>
          </p:cNvSpPr>
          <p:nvPr/>
        </p:nvSpPr>
        <p:spPr>
          <a:xfrm>
            <a:off x="1311592" y="5302225"/>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Freeform 55"/>
          <p:cNvSpPr>
            <a:spLocks noChangeAspect="1"/>
          </p:cNvSpPr>
          <p:nvPr/>
        </p:nvSpPr>
        <p:spPr>
          <a:xfrm>
            <a:off x="2385275" y="5528592"/>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Freeform 56"/>
          <p:cNvSpPr>
            <a:spLocks noChangeAspect="1"/>
          </p:cNvSpPr>
          <p:nvPr/>
        </p:nvSpPr>
        <p:spPr>
          <a:xfrm>
            <a:off x="1199031" y="5488767"/>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Freeform 57"/>
          <p:cNvSpPr>
            <a:spLocks noChangeAspect="1"/>
          </p:cNvSpPr>
          <p:nvPr/>
        </p:nvSpPr>
        <p:spPr>
          <a:xfrm>
            <a:off x="6902968" y="5506408"/>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Freeform 58"/>
          <p:cNvSpPr>
            <a:spLocks noChangeAspect="1"/>
          </p:cNvSpPr>
          <p:nvPr/>
        </p:nvSpPr>
        <p:spPr>
          <a:xfrm>
            <a:off x="6420391" y="5517277"/>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Freeform 59"/>
          <p:cNvSpPr>
            <a:spLocks noChangeAspect="1"/>
          </p:cNvSpPr>
          <p:nvPr/>
        </p:nvSpPr>
        <p:spPr>
          <a:xfrm>
            <a:off x="7325996" y="5517277"/>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Freeform 60"/>
          <p:cNvSpPr>
            <a:spLocks noChangeAspect="1"/>
          </p:cNvSpPr>
          <p:nvPr/>
        </p:nvSpPr>
        <p:spPr>
          <a:xfrm>
            <a:off x="2915638" y="5074678"/>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2" name="Freeform 61"/>
          <p:cNvSpPr>
            <a:spLocks noChangeAspect="1"/>
          </p:cNvSpPr>
          <p:nvPr/>
        </p:nvSpPr>
        <p:spPr>
          <a:xfrm>
            <a:off x="1521239" y="5211464"/>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Freeform 62"/>
          <p:cNvSpPr>
            <a:spLocks noChangeAspect="1"/>
          </p:cNvSpPr>
          <p:nvPr/>
        </p:nvSpPr>
        <p:spPr>
          <a:xfrm>
            <a:off x="1006554" y="5427153"/>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4" name="Freeform 63"/>
          <p:cNvSpPr>
            <a:spLocks noChangeAspect="1"/>
          </p:cNvSpPr>
          <p:nvPr/>
        </p:nvSpPr>
        <p:spPr>
          <a:xfrm>
            <a:off x="3864184" y="5410599"/>
            <a:ext cx="192477" cy="4572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p:cNvSpPr txBox="1"/>
          <p:nvPr/>
        </p:nvSpPr>
        <p:spPr>
          <a:xfrm>
            <a:off x="1480065" y="1676400"/>
            <a:ext cx="2710935" cy="461665"/>
          </a:xfrm>
          <a:prstGeom prst="rect">
            <a:avLst/>
          </a:prstGeom>
          <a:noFill/>
        </p:spPr>
        <p:txBody>
          <a:bodyPr wrap="none" rtlCol="0">
            <a:spAutoFit/>
          </a:bodyPr>
          <a:lstStyle/>
          <a:p>
            <a:r>
              <a:rPr lang="en-US" sz="2400" dirty="0" smtClean="0">
                <a:latin typeface="+mn-lt"/>
              </a:rPr>
              <a:t>Research and Invent</a:t>
            </a:r>
          </a:p>
        </p:txBody>
      </p:sp>
      <p:sp>
        <p:nvSpPr>
          <p:cNvPr id="65" name="TextBox 64"/>
          <p:cNvSpPr txBox="1"/>
          <p:nvPr/>
        </p:nvSpPr>
        <p:spPr>
          <a:xfrm>
            <a:off x="5791200" y="2234762"/>
            <a:ext cx="3218382" cy="369332"/>
          </a:xfrm>
          <a:prstGeom prst="rect">
            <a:avLst/>
          </a:prstGeom>
          <a:noFill/>
        </p:spPr>
        <p:txBody>
          <a:bodyPr wrap="none" rtlCol="0">
            <a:spAutoFit/>
          </a:bodyPr>
          <a:lstStyle/>
          <a:p>
            <a:r>
              <a:rPr lang="en-US" dirty="0" smtClean="0">
                <a:latin typeface="+mn-lt"/>
              </a:rPr>
              <a:t>Theory: Capstone Design Course</a:t>
            </a:r>
          </a:p>
        </p:txBody>
      </p:sp>
      <p:grpSp>
        <p:nvGrpSpPr>
          <p:cNvPr id="15" name="Group 14"/>
          <p:cNvGrpSpPr/>
          <p:nvPr/>
        </p:nvGrpSpPr>
        <p:grpSpPr>
          <a:xfrm>
            <a:off x="7617019" y="244215"/>
            <a:ext cx="1240996" cy="1116664"/>
            <a:chOff x="6701646" y="1904999"/>
            <a:chExt cx="2876663" cy="3011630"/>
          </a:xfrm>
        </p:grpSpPr>
        <p:sp>
          <p:nvSpPr>
            <p:cNvPr id="66" name="Freeform 65"/>
            <p:cNvSpPr>
              <a:spLocks noChangeAspect="1"/>
            </p:cNvSpPr>
            <p:nvPr/>
          </p:nvSpPr>
          <p:spPr>
            <a:xfrm>
              <a:off x="6705600" y="2935429"/>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FFFF00"/>
                </a:gs>
                <a:gs pos="100000">
                  <a:srgbClr val="0000FF"/>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p:cNvSpPr txBox="1"/>
            <p:nvPr/>
          </p:nvSpPr>
          <p:spPr>
            <a:xfrm>
              <a:off x="7996415" y="1964117"/>
              <a:ext cx="1527939" cy="830071"/>
            </a:xfrm>
            <a:prstGeom prst="rect">
              <a:avLst/>
            </a:prstGeom>
            <a:noFill/>
          </p:spPr>
          <p:txBody>
            <a:bodyPr wrap="none" rtlCol="0">
              <a:spAutoFit/>
            </a:bodyPr>
            <a:lstStyle/>
            <a:p>
              <a:r>
                <a:rPr lang="en-US" sz="1400" dirty="0" smtClean="0"/>
                <a:t>Expert</a:t>
              </a:r>
            </a:p>
          </p:txBody>
        </p:sp>
        <p:sp>
          <p:nvSpPr>
            <p:cNvPr id="68" name="Rectangle 67"/>
            <p:cNvSpPr/>
            <p:nvPr/>
          </p:nvSpPr>
          <p:spPr>
            <a:xfrm rot="16200000" flipV="1">
              <a:off x="7353299" y="4308756"/>
              <a:ext cx="914400" cy="228600"/>
            </a:xfrm>
            <a:prstGeom prst="rect">
              <a:avLst/>
            </a:prstGeom>
            <a:gradFill>
              <a:gsLst>
                <a:gs pos="0">
                  <a:srgbClr val="00FF00"/>
                </a:gs>
                <a:gs pos="100000">
                  <a:srgbClr val="FFFF00"/>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p:nvSpPr>
          <p:spPr>
            <a:xfrm rot="16200000" flipV="1">
              <a:off x="7353298" y="3278329"/>
              <a:ext cx="914400" cy="228600"/>
            </a:xfrm>
            <a:prstGeom prst="rect">
              <a:avLst/>
            </a:prstGeom>
            <a:gradFill>
              <a:gsLst>
                <a:gs pos="0">
                  <a:srgbClr val="FFFF00"/>
                </a:gs>
                <a:gs pos="100000">
                  <a:srgbClr val="0000FF"/>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rot="16200000" flipV="1">
              <a:off x="7353297" y="2247901"/>
              <a:ext cx="914400" cy="228600"/>
            </a:xfrm>
            <a:prstGeom prst="rect">
              <a:avLst/>
            </a:prstGeom>
            <a:gradFill>
              <a:gsLst>
                <a:gs pos="0">
                  <a:srgbClr val="0000FF"/>
                </a:gs>
                <a:gs pos="100000">
                  <a:srgbClr val="FF0000"/>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7996415" y="4024972"/>
              <a:ext cx="1581894" cy="830071"/>
            </a:xfrm>
            <a:prstGeom prst="rect">
              <a:avLst/>
            </a:prstGeom>
          </p:spPr>
          <p:txBody>
            <a:bodyPr wrap="none">
              <a:spAutoFit/>
            </a:bodyPr>
            <a:lstStyle/>
            <a:p>
              <a:pPr lvl="0"/>
              <a:r>
                <a:rPr lang="en-US" sz="1400" dirty="0">
                  <a:solidFill>
                    <a:srgbClr val="000000"/>
                  </a:solidFill>
                </a:rPr>
                <a:t>Novice</a:t>
              </a:r>
            </a:p>
          </p:txBody>
        </p:sp>
        <p:sp>
          <p:nvSpPr>
            <p:cNvPr id="72" name="Rectangle 71"/>
            <p:cNvSpPr/>
            <p:nvPr/>
          </p:nvSpPr>
          <p:spPr>
            <a:xfrm>
              <a:off x="7996415" y="2994545"/>
              <a:ext cx="1435045" cy="830071"/>
            </a:xfrm>
            <a:prstGeom prst="rect">
              <a:avLst/>
            </a:prstGeom>
          </p:spPr>
          <p:txBody>
            <a:bodyPr wrap="none">
              <a:spAutoFit/>
            </a:bodyPr>
            <a:lstStyle/>
            <a:p>
              <a:pPr lvl="0"/>
              <a:r>
                <a:rPr lang="en-US" sz="1400" dirty="0">
                  <a:solidFill>
                    <a:srgbClr val="000000"/>
                  </a:solidFill>
                </a:rPr>
                <a:t>Guide</a:t>
              </a:r>
            </a:p>
          </p:txBody>
        </p:sp>
        <p:sp>
          <p:nvSpPr>
            <p:cNvPr id="73" name="Freeform 72"/>
            <p:cNvSpPr>
              <a:spLocks noChangeAspect="1"/>
            </p:cNvSpPr>
            <p:nvPr/>
          </p:nvSpPr>
          <p:spPr>
            <a:xfrm>
              <a:off x="6754776" y="4002229"/>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FF00"/>
                </a:gs>
                <a:gs pos="100000">
                  <a:srgbClr val="FFFF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a:spLocks noChangeAspect="1"/>
            </p:cNvSpPr>
            <p:nvPr/>
          </p:nvSpPr>
          <p:spPr>
            <a:xfrm>
              <a:off x="6701646" y="1904999"/>
              <a:ext cx="384954" cy="914400"/>
            </a:xfrm>
            <a:custGeom>
              <a:avLst/>
              <a:gdLst>
                <a:gd name="connsiteX0" fmla="*/ 685800 w 1514475"/>
                <a:gd name="connsiteY0" fmla="*/ 885825 h 4010025"/>
                <a:gd name="connsiteX1" fmla="*/ 685800 w 1514475"/>
                <a:gd name="connsiteY1" fmla="*/ 1133475 h 4010025"/>
                <a:gd name="connsiteX2" fmla="*/ 1343025 w 1514475"/>
                <a:gd name="connsiteY2" fmla="*/ 1866900 h 4010025"/>
                <a:gd name="connsiteX3" fmla="*/ 1276350 w 1514475"/>
                <a:gd name="connsiteY3" fmla="*/ 1933575 h 4010025"/>
                <a:gd name="connsiteX4" fmla="*/ 800100 w 1514475"/>
                <a:gd name="connsiteY4" fmla="*/ 1371600 h 4010025"/>
                <a:gd name="connsiteX5" fmla="*/ 819150 w 1514475"/>
                <a:gd name="connsiteY5" fmla="*/ 2571750 h 4010025"/>
                <a:gd name="connsiteX6" fmla="*/ 1514475 w 1514475"/>
                <a:gd name="connsiteY6" fmla="*/ 3924300 h 4010025"/>
                <a:gd name="connsiteX7" fmla="*/ 1276350 w 1514475"/>
                <a:gd name="connsiteY7" fmla="*/ 3933825 h 4010025"/>
                <a:gd name="connsiteX8" fmla="*/ 657225 w 1514475"/>
                <a:gd name="connsiteY8" fmla="*/ 2571750 h 4010025"/>
                <a:gd name="connsiteX9" fmla="*/ 123825 w 1514475"/>
                <a:gd name="connsiteY9" fmla="*/ 4010025 h 4010025"/>
                <a:gd name="connsiteX10" fmla="*/ 0 w 1514475"/>
                <a:gd name="connsiteY10" fmla="*/ 4010025 h 4010025"/>
                <a:gd name="connsiteX11" fmla="*/ 542925 w 1514475"/>
                <a:gd name="connsiteY11" fmla="*/ 2552700 h 4010025"/>
                <a:gd name="connsiteX12" fmla="*/ 542925 w 1514475"/>
                <a:gd name="connsiteY12" fmla="*/ 1352550 h 4010025"/>
                <a:gd name="connsiteX13" fmla="*/ 47625 w 1514475"/>
                <a:gd name="connsiteY13" fmla="*/ 1914525 h 4010025"/>
                <a:gd name="connsiteX14" fmla="*/ 0 w 1514475"/>
                <a:gd name="connsiteY14" fmla="*/ 1809750 h 4010025"/>
                <a:gd name="connsiteX15" fmla="*/ 609600 w 1514475"/>
                <a:gd name="connsiteY15" fmla="*/ 1152525 h 4010025"/>
                <a:gd name="connsiteX16" fmla="*/ 609600 w 1514475"/>
                <a:gd name="connsiteY16" fmla="*/ 904875 h 4010025"/>
                <a:gd name="connsiteX17" fmla="*/ 219075 w 1514475"/>
                <a:gd name="connsiteY17" fmla="*/ 19050 h 4010025"/>
                <a:gd name="connsiteX18" fmla="*/ 1104900 w 1514475"/>
                <a:gd name="connsiteY18" fmla="*/ 0 h 4010025"/>
                <a:gd name="connsiteX19" fmla="*/ 685800 w 1514475"/>
                <a:gd name="connsiteY19" fmla="*/ 885825 h 4010025"/>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987347 h 4111547"/>
                <a:gd name="connsiteX1" fmla="*/ 685800 w 1514475"/>
                <a:gd name="connsiteY1" fmla="*/ 1234997 h 4111547"/>
                <a:gd name="connsiteX2" fmla="*/ 1343025 w 1514475"/>
                <a:gd name="connsiteY2" fmla="*/ 1968422 h 4111547"/>
                <a:gd name="connsiteX3" fmla="*/ 1276350 w 1514475"/>
                <a:gd name="connsiteY3" fmla="*/ 2035097 h 4111547"/>
                <a:gd name="connsiteX4" fmla="*/ 800100 w 1514475"/>
                <a:gd name="connsiteY4" fmla="*/ 1473122 h 4111547"/>
                <a:gd name="connsiteX5" fmla="*/ 819150 w 1514475"/>
                <a:gd name="connsiteY5" fmla="*/ 2673272 h 4111547"/>
                <a:gd name="connsiteX6" fmla="*/ 1514475 w 1514475"/>
                <a:gd name="connsiteY6" fmla="*/ 4025822 h 4111547"/>
                <a:gd name="connsiteX7" fmla="*/ 1276350 w 1514475"/>
                <a:gd name="connsiteY7" fmla="*/ 4035347 h 4111547"/>
                <a:gd name="connsiteX8" fmla="*/ 657225 w 1514475"/>
                <a:gd name="connsiteY8" fmla="*/ 2673272 h 4111547"/>
                <a:gd name="connsiteX9" fmla="*/ 123825 w 1514475"/>
                <a:gd name="connsiteY9" fmla="*/ 4111547 h 4111547"/>
                <a:gd name="connsiteX10" fmla="*/ 0 w 1514475"/>
                <a:gd name="connsiteY10" fmla="*/ 4111547 h 4111547"/>
                <a:gd name="connsiteX11" fmla="*/ 542925 w 1514475"/>
                <a:gd name="connsiteY11" fmla="*/ 2654222 h 4111547"/>
                <a:gd name="connsiteX12" fmla="*/ 542925 w 1514475"/>
                <a:gd name="connsiteY12" fmla="*/ 1454072 h 4111547"/>
                <a:gd name="connsiteX13" fmla="*/ 47625 w 1514475"/>
                <a:gd name="connsiteY13" fmla="*/ 2016047 h 4111547"/>
                <a:gd name="connsiteX14" fmla="*/ 0 w 1514475"/>
                <a:gd name="connsiteY14" fmla="*/ 1911272 h 4111547"/>
                <a:gd name="connsiteX15" fmla="*/ 609600 w 1514475"/>
                <a:gd name="connsiteY15" fmla="*/ 1254047 h 4111547"/>
                <a:gd name="connsiteX16" fmla="*/ 609600 w 1514475"/>
                <a:gd name="connsiteY16" fmla="*/ 1006397 h 4111547"/>
                <a:gd name="connsiteX17" fmla="*/ 219075 w 1514475"/>
                <a:gd name="connsiteY17" fmla="*/ 120572 h 4111547"/>
                <a:gd name="connsiteX18" fmla="*/ 1104900 w 1514475"/>
                <a:gd name="connsiteY18" fmla="*/ 101522 h 4111547"/>
                <a:gd name="connsiteX19" fmla="*/ 685800 w 1514475"/>
                <a:gd name="connsiteY19" fmla="*/ 987347 h 4111547"/>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50149 h 4174349"/>
                <a:gd name="connsiteX1" fmla="*/ 685800 w 1514475"/>
                <a:gd name="connsiteY1" fmla="*/ 1297799 h 4174349"/>
                <a:gd name="connsiteX2" fmla="*/ 1343025 w 1514475"/>
                <a:gd name="connsiteY2" fmla="*/ 2031224 h 4174349"/>
                <a:gd name="connsiteX3" fmla="*/ 1276350 w 1514475"/>
                <a:gd name="connsiteY3" fmla="*/ 2097899 h 4174349"/>
                <a:gd name="connsiteX4" fmla="*/ 800100 w 1514475"/>
                <a:gd name="connsiteY4" fmla="*/ 1535924 h 4174349"/>
                <a:gd name="connsiteX5" fmla="*/ 819150 w 1514475"/>
                <a:gd name="connsiteY5" fmla="*/ 2736074 h 4174349"/>
                <a:gd name="connsiteX6" fmla="*/ 1514475 w 1514475"/>
                <a:gd name="connsiteY6" fmla="*/ 4088624 h 4174349"/>
                <a:gd name="connsiteX7" fmla="*/ 1276350 w 1514475"/>
                <a:gd name="connsiteY7" fmla="*/ 4098149 h 4174349"/>
                <a:gd name="connsiteX8" fmla="*/ 657225 w 1514475"/>
                <a:gd name="connsiteY8" fmla="*/ 2736074 h 4174349"/>
                <a:gd name="connsiteX9" fmla="*/ 123825 w 1514475"/>
                <a:gd name="connsiteY9" fmla="*/ 4174349 h 4174349"/>
                <a:gd name="connsiteX10" fmla="*/ 0 w 1514475"/>
                <a:gd name="connsiteY10" fmla="*/ 4174349 h 4174349"/>
                <a:gd name="connsiteX11" fmla="*/ 542925 w 1514475"/>
                <a:gd name="connsiteY11" fmla="*/ 2717024 h 4174349"/>
                <a:gd name="connsiteX12" fmla="*/ 542925 w 1514475"/>
                <a:gd name="connsiteY12" fmla="*/ 1516874 h 4174349"/>
                <a:gd name="connsiteX13" fmla="*/ 47625 w 1514475"/>
                <a:gd name="connsiteY13" fmla="*/ 2078849 h 4174349"/>
                <a:gd name="connsiteX14" fmla="*/ 0 w 1514475"/>
                <a:gd name="connsiteY14" fmla="*/ 1974074 h 4174349"/>
                <a:gd name="connsiteX15" fmla="*/ 609600 w 1514475"/>
                <a:gd name="connsiteY15" fmla="*/ 1316849 h 4174349"/>
                <a:gd name="connsiteX16" fmla="*/ 609600 w 1514475"/>
                <a:gd name="connsiteY16" fmla="*/ 1069199 h 4174349"/>
                <a:gd name="connsiteX17" fmla="*/ 219075 w 1514475"/>
                <a:gd name="connsiteY17" fmla="*/ 183374 h 4174349"/>
                <a:gd name="connsiteX18" fmla="*/ 1104900 w 1514475"/>
                <a:gd name="connsiteY18" fmla="*/ 164324 h 4174349"/>
                <a:gd name="connsiteX19" fmla="*/ 685800 w 1514475"/>
                <a:gd name="connsiteY19" fmla="*/ 1050149 h 4174349"/>
                <a:gd name="connsiteX0" fmla="*/ 685800 w 1514475"/>
                <a:gd name="connsiteY0" fmla="*/ 1070696 h 4194896"/>
                <a:gd name="connsiteX1" fmla="*/ 685800 w 1514475"/>
                <a:gd name="connsiteY1" fmla="*/ 1318346 h 4194896"/>
                <a:gd name="connsiteX2" fmla="*/ 1343025 w 1514475"/>
                <a:gd name="connsiteY2" fmla="*/ 2051771 h 4194896"/>
                <a:gd name="connsiteX3" fmla="*/ 1276350 w 1514475"/>
                <a:gd name="connsiteY3" fmla="*/ 2118446 h 4194896"/>
                <a:gd name="connsiteX4" fmla="*/ 800100 w 1514475"/>
                <a:gd name="connsiteY4" fmla="*/ 1556471 h 4194896"/>
                <a:gd name="connsiteX5" fmla="*/ 819150 w 1514475"/>
                <a:gd name="connsiteY5" fmla="*/ 2756621 h 4194896"/>
                <a:gd name="connsiteX6" fmla="*/ 1514475 w 1514475"/>
                <a:gd name="connsiteY6" fmla="*/ 4109171 h 4194896"/>
                <a:gd name="connsiteX7" fmla="*/ 1276350 w 1514475"/>
                <a:gd name="connsiteY7" fmla="*/ 4118696 h 4194896"/>
                <a:gd name="connsiteX8" fmla="*/ 657225 w 1514475"/>
                <a:gd name="connsiteY8" fmla="*/ 2756621 h 4194896"/>
                <a:gd name="connsiteX9" fmla="*/ 123825 w 1514475"/>
                <a:gd name="connsiteY9" fmla="*/ 4194896 h 4194896"/>
                <a:gd name="connsiteX10" fmla="*/ 0 w 1514475"/>
                <a:gd name="connsiteY10" fmla="*/ 4194896 h 4194896"/>
                <a:gd name="connsiteX11" fmla="*/ 542925 w 1514475"/>
                <a:gd name="connsiteY11" fmla="*/ 2737571 h 4194896"/>
                <a:gd name="connsiteX12" fmla="*/ 542925 w 1514475"/>
                <a:gd name="connsiteY12" fmla="*/ 1537421 h 4194896"/>
                <a:gd name="connsiteX13" fmla="*/ 47625 w 1514475"/>
                <a:gd name="connsiteY13" fmla="*/ 2099396 h 4194896"/>
                <a:gd name="connsiteX14" fmla="*/ 0 w 1514475"/>
                <a:gd name="connsiteY14" fmla="*/ 1994621 h 4194896"/>
                <a:gd name="connsiteX15" fmla="*/ 609600 w 1514475"/>
                <a:gd name="connsiteY15" fmla="*/ 1337396 h 4194896"/>
                <a:gd name="connsiteX16" fmla="*/ 609600 w 1514475"/>
                <a:gd name="connsiteY16" fmla="*/ 1089746 h 4194896"/>
                <a:gd name="connsiteX17" fmla="*/ 219075 w 1514475"/>
                <a:gd name="connsiteY17" fmla="*/ 203921 h 4194896"/>
                <a:gd name="connsiteX18" fmla="*/ 1104900 w 1514475"/>
                <a:gd name="connsiteY18" fmla="*/ 184871 h 4194896"/>
                <a:gd name="connsiteX19" fmla="*/ 685800 w 1514475"/>
                <a:gd name="connsiteY19" fmla="*/ 1070696 h 4194896"/>
                <a:gd name="connsiteX0" fmla="*/ 685800 w 1514475"/>
                <a:gd name="connsiteY0" fmla="*/ 1103154 h 4227354"/>
                <a:gd name="connsiteX1" fmla="*/ 685800 w 1514475"/>
                <a:gd name="connsiteY1" fmla="*/ 1350804 h 4227354"/>
                <a:gd name="connsiteX2" fmla="*/ 1343025 w 1514475"/>
                <a:gd name="connsiteY2" fmla="*/ 2084229 h 4227354"/>
                <a:gd name="connsiteX3" fmla="*/ 1276350 w 1514475"/>
                <a:gd name="connsiteY3" fmla="*/ 2150904 h 4227354"/>
                <a:gd name="connsiteX4" fmla="*/ 800100 w 1514475"/>
                <a:gd name="connsiteY4" fmla="*/ 1588929 h 4227354"/>
                <a:gd name="connsiteX5" fmla="*/ 819150 w 1514475"/>
                <a:gd name="connsiteY5" fmla="*/ 2789079 h 4227354"/>
                <a:gd name="connsiteX6" fmla="*/ 1514475 w 1514475"/>
                <a:gd name="connsiteY6" fmla="*/ 4141629 h 4227354"/>
                <a:gd name="connsiteX7" fmla="*/ 1276350 w 1514475"/>
                <a:gd name="connsiteY7" fmla="*/ 4151154 h 4227354"/>
                <a:gd name="connsiteX8" fmla="*/ 657225 w 1514475"/>
                <a:gd name="connsiteY8" fmla="*/ 2789079 h 4227354"/>
                <a:gd name="connsiteX9" fmla="*/ 123825 w 1514475"/>
                <a:gd name="connsiteY9" fmla="*/ 4227354 h 4227354"/>
                <a:gd name="connsiteX10" fmla="*/ 0 w 1514475"/>
                <a:gd name="connsiteY10" fmla="*/ 4227354 h 4227354"/>
                <a:gd name="connsiteX11" fmla="*/ 542925 w 1514475"/>
                <a:gd name="connsiteY11" fmla="*/ 2770029 h 4227354"/>
                <a:gd name="connsiteX12" fmla="*/ 542925 w 1514475"/>
                <a:gd name="connsiteY12" fmla="*/ 1569879 h 4227354"/>
                <a:gd name="connsiteX13" fmla="*/ 47625 w 1514475"/>
                <a:gd name="connsiteY13" fmla="*/ 2131854 h 4227354"/>
                <a:gd name="connsiteX14" fmla="*/ 0 w 1514475"/>
                <a:gd name="connsiteY14" fmla="*/ 2027079 h 4227354"/>
                <a:gd name="connsiteX15" fmla="*/ 609600 w 1514475"/>
                <a:gd name="connsiteY15" fmla="*/ 1369854 h 4227354"/>
                <a:gd name="connsiteX16" fmla="*/ 609600 w 1514475"/>
                <a:gd name="connsiteY16" fmla="*/ 1122204 h 4227354"/>
                <a:gd name="connsiteX17" fmla="*/ 219075 w 1514475"/>
                <a:gd name="connsiteY17" fmla="*/ 236379 h 4227354"/>
                <a:gd name="connsiteX18" fmla="*/ 1104900 w 1514475"/>
                <a:gd name="connsiteY18" fmla="*/ 217329 h 4227354"/>
                <a:gd name="connsiteX19" fmla="*/ 685800 w 1514475"/>
                <a:gd name="connsiteY19" fmla="*/ 1103154 h 4227354"/>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542925 w 1514475"/>
                <a:gd name="connsiteY11" fmla="*/ 27797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685800 w 1514475"/>
                <a:gd name="connsiteY0" fmla="*/ 1112838 h 4237038"/>
                <a:gd name="connsiteX1" fmla="*/ 685800 w 1514475"/>
                <a:gd name="connsiteY1" fmla="*/ 1360488 h 4237038"/>
                <a:gd name="connsiteX2" fmla="*/ 1343025 w 1514475"/>
                <a:gd name="connsiteY2" fmla="*/ 2093913 h 4237038"/>
                <a:gd name="connsiteX3" fmla="*/ 1276350 w 1514475"/>
                <a:gd name="connsiteY3" fmla="*/ 2160588 h 4237038"/>
                <a:gd name="connsiteX4" fmla="*/ 800100 w 1514475"/>
                <a:gd name="connsiteY4" fmla="*/ 1598613 h 4237038"/>
                <a:gd name="connsiteX5" fmla="*/ 819150 w 1514475"/>
                <a:gd name="connsiteY5" fmla="*/ 2798763 h 4237038"/>
                <a:gd name="connsiteX6" fmla="*/ 1514475 w 1514475"/>
                <a:gd name="connsiteY6" fmla="*/ 4151313 h 4237038"/>
                <a:gd name="connsiteX7" fmla="*/ 1276350 w 1514475"/>
                <a:gd name="connsiteY7" fmla="*/ 4160838 h 4237038"/>
                <a:gd name="connsiteX8" fmla="*/ 657225 w 1514475"/>
                <a:gd name="connsiteY8" fmla="*/ 2798763 h 4237038"/>
                <a:gd name="connsiteX9" fmla="*/ 123825 w 1514475"/>
                <a:gd name="connsiteY9" fmla="*/ 4237038 h 4237038"/>
                <a:gd name="connsiteX10" fmla="*/ 0 w 1514475"/>
                <a:gd name="connsiteY10" fmla="*/ 4237038 h 4237038"/>
                <a:gd name="connsiteX11" fmla="*/ 485775 w 1514475"/>
                <a:gd name="connsiteY11" fmla="*/ 2817813 h 4237038"/>
                <a:gd name="connsiteX12" fmla="*/ 542925 w 1514475"/>
                <a:gd name="connsiteY12" fmla="*/ 1579563 h 4237038"/>
                <a:gd name="connsiteX13" fmla="*/ 47625 w 1514475"/>
                <a:gd name="connsiteY13" fmla="*/ 2141538 h 4237038"/>
                <a:gd name="connsiteX14" fmla="*/ 0 w 1514475"/>
                <a:gd name="connsiteY14" fmla="*/ 2036763 h 4237038"/>
                <a:gd name="connsiteX15" fmla="*/ 609600 w 1514475"/>
                <a:gd name="connsiteY15" fmla="*/ 1379538 h 4237038"/>
                <a:gd name="connsiteX16" fmla="*/ 609600 w 1514475"/>
                <a:gd name="connsiteY16" fmla="*/ 1131888 h 4237038"/>
                <a:gd name="connsiteX17" fmla="*/ 219075 w 1514475"/>
                <a:gd name="connsiteY17" fmla="*/ 246063 h 4237038"/>
                <a:gd name="connsiteX18" fmla="*/ 1104900 w 1514475"/>
                <a:gd name="connsiteY18" fmla="*/ 227013 h 4237038"/>
                <a:gd name="connsiteX19" fmla="*/ 685800 w 1514475"/>
                <a:gd name="connsiteY19" fmla="*/ 1112838 h 4237038"/>
                <a:gd name="connsiteX0" fmla="*/ 742950 w 1571625"/>
                <a:gd name="connsiteY0" fmla="*/ 1112838 h 4237038"/>
                <a:gd name="connsiteX1" fmla="*/ 742950 w 1571625"/>
                <a:gd name="connsiteY1" fmla="*/ 1360488 h 4237038"/>
                <a:gd name="connsiteX2" fmla="*/ 1400175 w 1571625"/>
                <a:gd name="connsiteY2" fmla="*/ 2093913 h 4237038"/>
                <a:gd name="connsiteX3" fmla="*/ 1333500 w 1571625"/>
                <a:gd name="connsiteY3" fmla="*/ 2160588 h 4237038"/>
                <a:gd name="connsiteX4" fmla="*/ 857250 w 1571625"/>
                <a:gd name="connsiteY4" fmla="*/ 1598613 h 4237038"/>
                <a:gd name="connsiteX5" fmla="*/ 876300 w 1571625"/>
                <a:gd name="connsiteY5" fmla="*/ 2798763 h 4237038"/>
                <a:gd name="connsiteX6" fmla="*/ 1571625 w 1571625"/>
                <a:gd name="connsiteY6" fmla="*/ 4151313 h 4237038"/>
                <a:gd name="connsiteX7" fmla="*/ 1333500 w 1571625"/>
                <a:gd name="connsiteY7" fmla="*/ 4160838 h 4237038"/>
                <a:gd name="connsiteX8" fmla="*/ 714375 w 1571625"/>
                <a:gd name="connsiteY8" fmla="*/ 2798763 h 4237038"/>
                <a:gd name="connsiteX9" fmla="*/ 180975 w 1571625"/>
                <a:gd name="connsiteY9" fmla="*/ 4237038 h 4237038"/>
                <a:gd name="connsiteX10" fmla="*/ 0 w 1571625"/>
                <a:gd name="connsiteY10" fmla="*/ 4237038 h 4237038"/>
                <a:gd name="connsiteX11" fmla="*/ 542925 w 1571625"/>
                <a:gd name="connsiteY11" fmla="*/ 2817813 h 4237038"/>
                <a:gd name="connsiteX12" fmla="*/ 600075 w 1571625"/>
                <a:gd name="connsiteY12" fmla="*/ 1579563 h 4237038"/>
                <a:gd name="connsiteX13" fmla="*/ 104775 w 1571625"/>
                <a:gd name="connsiteY13" fmla="*/ 2141538 h 4237038"/>
                <a:gd name="connsiteX14" fmla="*/ 57150 w 1571625"/>
                <a:gd name="connsiteY14" fmla="*/ 2036763 h 4237038"/>
                <a:gd name="connsiteX15" fmla="*/ 666750 w 1571625"/>
                <a:gd name="connsiteY15" fmla="*/ 1379538 h 4237038"/>
                <a:gd name="connsiteX16" fmla="*/ 666750 w 1571625"/>
                <a:gd name="connsiteY16" fmla="*/ 1131888 h 4237038"/>
                <a:gd name="connsiteX17" fmla="*/ 276225 w 1571625"/>
                <a:gd name="connsiteY17" fmla="*/ 246063 h 4237038"/>
                <a:gd name="connsiteX18" fmla="*/ 1162050 w 1571625"/>
                <a:gd name="connsiteY18" fmla="*/ 227013 h 4237038"/>
                <a:gd name="connsiteX19" fmla="*/ 742950 w 1571625"/>
                <a:gd name="connsiteY19" fmla="*/ 1112838 h 4237038"/>
                <a:gd name="connsiteX0" fmla="*/ 742950 w 1571625"/>
                <a:gd name="connsiteY0" fmla="*/ 1105536 h 4229736"/>
                <a:gd name="connsiteX1" fmla="*/ 742950 w 1571625"/>
                <a:gd name="connsiteY1" fmla="*/ 1353186 h 4229736"/>
                <a:gd name="connsiteX2" fmla="*/ 1400175 w 1571625"/>
                <a:gd name="connsiteY2" fmla="*/ 2086611 h 4229736"/>
                <a:gd name="connsiteX3" fmla="*/ 1333500 w 1571625"/>
                <a:gd name="connsiteY3" fmla="*/ 2153286 h 4229736"/>
                <a:gd name="connsiteX4" fmla="*/ 857250 w 1571625"/>
                <a:gd name="connsiteY4" fmla="*/ 1591311 h 4229736"/>
                <a:gd name="connsiteX5" fmla="*/ 876300 w 1571625"/>
                <a:gd name="connsiteY5" fmla="*/ 2791461 h 4229736"/>
                <a:gd name="connsiteX6" fmla="*/ 1571625 w 1571625"/>
                <a:gd name="connsiteY6" fmla="*/ 4144011 h 4229736"/>
                <a:gd name="connsiteX7" fmla="*/ 1333500 w 1571625"/>
                <a:gd name="connsiteY7" fmla="*/ 4153536 h 4229736"/>
                <a:gd name="connsiteX8" fmla="*/ 714375 w 1571625"/>
                <a:gd name="connsiteY8" fmla="*/ 2791461 h 4229736"/>
                <a:gd name="connsiteX9" fmla="*/ 180975 w 1571625"/>
                <a:gd name="connsiteY9" fmla="*/ 4229736 h 4229736"/>
                <a:gd name="connsiteX10" fmla="*/ 0 w 1571625"/>
                <a:gd name="connsiteY10" fmla="*/ 4229736 h 4229736"/>
                <a:gd name="connsiteX11" fmla="*/ 542925 w 1571625"/>
                <a:gd name="connsiteY11" fmla="*/ 2810511 h 4229736"/>
                <a:gd name="connsiteX12" fmla="*/ 600075 w 1571625"/>
                <a:gd name="connsiteY12" fmla="*/ 1572261 h 4229736"/>
                <a:gd name="connsiteX13" fmla="*/ 104775 w 1571625"/>
                <a:gd name="connsiteY13" fmla="*/ 2134236 h 4229736"/>
                <a:gd name="connsiteX14" fmla="*/ 57150 w 1571625"/>
                <a:gd name="connsiteY14" fmla="*/ 2029461 h 4229736"/>
                <a:gd name="connsiteX15" fmla="*/ 666750 w 1571625"/>
                <a:gd name="connsiteY15" fmla="*/ 1372236 h 4229736"/>
                <a:gd name="connsiteX16" fmla="*/ 666750 w 1571625"/>
                <a:gd name="connsiteY16" fmla="*/ 1124586 h 4229736"/>
                <a:gd name="connsiteX17" fmla="*/ 276225 w 1571625"/>
                <a:gd name="connsiteY17" fmla="*/ 238761 h 4229736"/>
                <a:gd name="connsiteX18" fmla="*/ 1162050 w 1571625"/>
                <a:gd name="connsiteY18" fmla="*/ 219711 h 4229736"/>
                <a:gd name="connsiteX19" fmla="*/ 742950 w 1571625"/>
                <a:gd name="connsiteY19" fmla="*/ 1105536 h 4229736"/>
                <a:gd name="connsiteX0" fmla="*/ 742950 w 1571625"/>
                <a:gd name="connsiteY0" fmla="*/ 1061910 h 4186110"/>
                <a:gd name="connsiteX1" fmla="*/ 742950 w 1571625"/>
                <a:gd name="connsiteY1" fmla="*/ 1309560 h 4186110"/>
                <a:gd name="connsiteX2" fmla="*/ 1400175 w 1571625"/>
                <a:gd name="connsiteY2" fmla="*/ 2042985 h 4186110"/>
                <a:gd name="connsiteX3" fmla="*/ 1333500 w 1571625"/>
                <a:gd name="connsiteY3" fmla="*/ 2109660 h 4186110"/>
                <a:gd name="connsiteX4" fmla="*/ 857250 w 1571625"/>
                <a:gd name="connsiteY4" fmla="*/ 1547685 h 4186110"/>
                <a:gd name="connsiteX5" fmla="*/ 876300 w 1571625"/>
                <a:gd name="connsiteY5" fmla="*/ 2747835 h 4186110"/>
                <a:gd name="connsiteX6" fmla="*/ 1571625 w 1571625"/>
                <a:gd name="connsiteY6" fmla="*/ 4100385 h 4186110"/>
                <a:gd name="connsiteX7" fmla="*/ 1333500 w 1571625"/>
                <a:gd name="connsiteY7" fmla="*/ 4109910 h 4186110"/>
                <a:gd name="connsiteX8" fmla="*/ 714375 w 1571625"/>
                <a:gd name="connsiteY8" fmla="*/ 2747835 h 4186110"/>
                <a:gd name="connsiteX9" fmla="*/ 180975 w 1571625"/>
                <a:gd name="connsiteY9" fmla="*/ 4186110 h 4186110"/>
                <a:gd name="connsiteX10" fmla="*/ 0 w 1571625"/>
                <a:gd name="connsiteY10" fmla="*/ 4186110 h 4186110"/>
                <a:gd name="connsiteX11" fmla="*/ 542925 w 1571625"/>
                <a:gd name="connsiteY11" fmla="*/ 2766885 h 4186110"/>
                <a:gd name="connsiteX12" fmla="*/ 600075 w 1571625"/>
                <a:gd name="connsiteY12" fmla="*/ 1528635 h 4186110"/>
                <a:gd name="connsiteX13" fmla="*/ 104775 w 1571625"/>
                <a:gd name="connsiteY13" fmla="*/ 2090610 h 4186110"/>
                <a:gd name="connsiteX14" fmla="*/ 57150 w 1571625"/>
                <a:gd name="connsiteY14" fmla="*/ 1985835 h 4186110"/>
                <a:gd name="connsiteX15" fmla="*/ 666750 w 1571625"/>
                <a:gd name="connsiteY15" fmla="*/ 1328610 h 4186110"/>
                <a:gd name="connsiteX16" fmla="*/ 663092 w 1571625"/>
                <a:gd name="connsiteY16" fmla="*/ 1062672 h 4186110"/>
                <a:gd name="connsiteX17" fmla="*/ 276225 w 1571625"/>
                <a:gd name="connsiteY17" fmla="*/ 195135 h 4186110"/>
                <a:gd name="connsiteX18" fmla="*/ 1162050 w 1571625"/>
                <a:gd name="connsiteY18" fmla="*/ 176085 h 4186110"/>
                <a:gd name="connsiteX19" fmla="*/ 742950 w 1571625"/>
                <a:gd name="connsiteY19" fmla="*/ 1061910 h 4186110"/>
                <a:gd name="connsiteX0" fmla="*/ 742950 w 1571625"/>
                <a:gd name="connsiteY0" fmla="*/ 1115535 h 4239735"/>
                <a:gd name="connsiteX1" fmla="*/ 742950 w 1571625"/>
                <a:gd name="connsiteY1" fmla="*/ 1363185 h 4239735"/>
                <a:gd name="connsiteX2" fmla="*/ 1400175 w 1571625"/>
                <a:gd name="connsiteY2" fmla="*/ 2096610 h 4239735"/>
                <a:gd name="connsiteX3" fmla="*/ 1333500 w 1571625"/>
                <a:gd name="connsiteY3" fmla="*/ 2163285 h 4239735"/>
                <a:gd name="connsiteX4" fmla="*/ 857250 w 1571625"/>
                <a:gd name="connsiteY4" fmla="*/ 1601310 h 4239735"/>
                <a:gd name="connsiteX5" fmla="*/ 876300 w 1571625"/>
                <a:gd name="connsiteY5" fmla="*/ 2801460 h 4239735"/>
                <a:gd name="connsiteX6" fmla="*/ 1571625 w 1571625"/>
                <a:gd name="connsiteY6" fmla="*/ 4154010 h 4239735"/>
                <a:gd name="connsiteX7" fmla="*/ 1333500 w 1571625"/>
                <a:gd name="connsiteY7" fmla="*/ 4163535 h 4239735"/>
                <a:gd name="connsiteX8" fmla="*/ 714375 w 1571625"/>
                <a:gd name="connsiteY8" fmla="*/ 2801460 h 4239735"/>
                <a:gd name="connsiteX9" fmla="*/ 180975 w 1571625"/>
                <a:gd name="connsiteY9" fmla="*/ 4239735 h 4239735"/>
                <a:gd name="connsiteX10" fmla="*/ 0 w 1571625"/>
                <a:gd name="connsiteY10" fmla="*/ 4239735 h 4239735"/>
                <a:gd name="connsiteX11" fmla="*/ 542925 w 1571625"/>
                <a:gd name="connsiteY11" fmla="*/ 2820510 h 4239735"/>
                <a:gd name="connsiteX12" fmla="*/ 600075 w 1571625"/>
                <a:gd name="connsiteY12" fmla="*/ 1582260 h 4239735"/>
                <a:gd name="connsiteX13" fmla="*/ 104775 w 1571625"/>
                <a:gd name="connsiteY13" fmla="*/ 2144235 h 4239735"/>
                <a:gd name="connsiteX14" fmla="*/ 57150 w 1571625"/>
                <a:gd name="connsiteY14" fmla="*/ 2039460 h 4239735"/>
                <a:gd name="connsiteX15" fmla="*/ 666750 w 1571625"/>
                <a:gd name="connsiteY15" fmla="*/ 1382235 h 4239735"/>
                <a:gd name="connsiteX16" fmla="*/ 663092 w 1571625"/>
                <a:gd name="connsiteY16" fmla="*/ 1116297 h 4239735"/>
                <a:gd name="connsiteX17" fmla="*/ 276225 w 1571625"/>
                <a:gd name="connsiteY17" fmla="*/ 248760 h 4239735"/>
                <a:gd name="connsiteX18" fmla="*/ 1162050 w 1571625"/>
                <a:gd name="connsiteY18" fmla="*/ 229710 h 4239735"/>
                <a:gd name="connsiteX19" fmla="*/ 742950 w 1571625"/>
                <a:gd name="connsiteY19" fmla="*/ 1115535 h 423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71625" h="4239735">
                  <a:moveTo>
                    <a:pt x="742950" y="1115535"/>
                  </a:moveTo>
                  <a:lnTo>
                    <a:pt x="742950" y="1363185"/>
                  </a:lnTo>
                  <a:lnTo>
                    <a:pt x="1400175" y="2096610"/>
                  </a:lnTo>
                  <a:lnTo>
                    <a:pt x="1333500" y="2163285"/>
                  </a:lnTo>
                  <a:lnTo>
                    <a:pt x="857250" y="1601310"/>
                  </a:lnTo>
                  <a:lnTo>
                    <a:pt x="876300" y="2801460"/>
                  </a:lnTo>
                  <a:lnTo>
                    <a:pt x="1571625" y="4154010"/>
                  </a:lnTo>
                  <a:lnTo>
                    <a:pt x="1333500" y="4163535"/>
                  </a:lnTo>
                  <a:lnTo>
                    <a:pt x="714375" y="2801460"/>
                  </a:lnTo>
                  <a:lnTo>
                    <a:pt x="180975" y="4239735"/>
                  </a:lnTo>
                  <a:lnTo>
                    <a:pt x="0" y="4239735"/>
                  </a:lnTo>
                  <a:lnTo>
                    <a:pt x="542925" y="2820510"/>
                  </a:lnTo>
                  <a:lnTo>
                    <a:pt x="600075" y="1582260"/>
                  </a:lnTo>
                  <a:lnTo>
                    <a:pt x="104775" y="2144235"/>
                  </a:lnTo>
                  <a:lnTo>
                    <a:pt x="57150" y="2039460"/>
                  </a:lnTo>
                  <a:lnTo>
                    <a:pt x="666750" y="1382235"/>
                  </a:lnTo>
                  <a:cubicBezTo>
                    <a:pt x="665531" y="1293589"/>
                    <a:pt x="664311" y="1204943"/>
                    <a:pt x="663092" y="1116297"/>
                  </a:cubicBezTo>
                  <a:cubicBezTo>
                    <a:pt x="293205" y="1060735"/>
                    <a:pt x="57734" y="561116"/>
                    <a:pt x="276225" y="248760"/>
                  </a:cubicBezTo>
                  <a:cubicBezTo>
                    <a:pt x="494716" y="-63596"/>
                    <a:pt x="936905" y="-94902"/>
                    <a:pt x="1162050" y="229710"/>
                  </a:cubicBezTo>
                  <a:cubicBezTo>
                    <a:pt x="1387195" y="554322"/>
                    <a:pt x="1158875" y="1106010"/>
                    <a:pt x="742950" y="1115535"/>
                  </a:cubicBezTo>
                  <a:close/>
                </a:path>
              </a:pathLst>
            </a:custGeom>
            <a:gradFill flip="none" rotWithShape="1">
              <a:gsLst>
                <a:gs pos="0">
                  <a:srgbClr val="0000FF"/>
                </a:gs>
                <a:gs pos="100000">
                  <a:srgbClr val="FF0000"/>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23152564"/>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r>
              <a:rPr lang="en-US"/>
              <a:t>Course Organization</a:t>
            </a:r>
          </a:p>
        </p:txBody>
      </p:sp>
      <p:sp>
        <p:nvSpPr>
          <p:cNvPr id="56323" name="Rectangle 3"/>
          <p:cNvSpPr>
            <a:spLocks noGrp="1" noChangeArrowheads="1"/>
          </p:cNvSpPr>
          <p:nvPr>
            <p:ph idx="1"/>
          </p:nvPr>
        </p:nvSpPr>
        <p:spPr/>
        <p:txBody>
          <a:bodyPr/>
          <a:lstStyle/>
          <a:p>
            <a:r>
              <a:rPr lang="en-US" sz="2800" dirty="0" smtClean="0"/>
              <a:t>CEE 4540 wiki </a:t>
            </a:r>
            <a:r>
              <a:rPr lang="en-US" sz="2800" dirty="0"/>
              <a:t>: home to everything</a:t>
            </a:r>
          </a:p>
          <a:p>
            <a:pPr lvl="1"/>
            <a:r>
              <a:rPr lang="en-US" sz="2400" dirty="0" smtClean="0">
                <a:hlinkClick r:id="rId3"/>
              </a:rPr>
              <a:t>https://confluence.cornell.edu/display/cee4540</a:t>
            </a:r>
            <a:endParaRPr lang="en-US" sz="2400" dirty="0" smtClean="0"/>
          </a:p>
          <a:p>
            <a:r>
              <a:rPr lang="en-US" sz="2800" dirty="0" smtClean="0"/>
              <a:t>Class time logistics</a:t>
            </a:r>
            <a:endParaRPr lang="en-US" sz="2800" dirty="0"/>
          </a:p>
          <a:p>
            <a:pPr lvl="1"/>
            <a:r>
              <a:rPr lang="en-US" sz="2000" dirty="0" smtClean="0"/>
              <a:t>Video recording synched with lecture notes</a:t>
            </a:r>
          </a:p>
          <a:p>
            <a:r>
              <a:rPr lang="en-US" sz="2800" dirty="0" smtClean="0"/>
              <a:t>Design Challenges (teams) – except for tutorial!</a:t>
            </a:r>
          </a:p>
          <a:p>
            <a:r>
              <a:rPr lang="en-US" sz="2800" dirty="0" smtClean="0"/>
              <a:t>?? Quizzes, 2 Exams (computer based using Python)  1 Final Project</a:t>
            </a:r>
          </a:p>
          <a:p>
            <a:r>
              <a:rPr lang="en-US" sz="2800" dirty="0" smtClean="0"/>
              <a:t>Software skills for designing sustainable infrastructure</a:t>
            </a:r>
            <a:endParaRPr lang="en-US" sz="2800" dirty="0"/>
          </a:p>
          <a:p>
            <a:pPr lvl="1"/>
            <a:r>
              <a:rPr lang="en-US" sz="2400" dirty="0" smtClean="0"/>
              <a:t>We will provide opportunities for you to become an expert in design using open source software</a:t>
            </a:r>
            <a:endParaRPr lang="en-US" sz="2400" dirty="0"/>
          </a:p>
        </p:txBody>
      </p:sp>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Challenges</a:t>
            </a:r>
          </a:p>
        </p:txBody>
      </p:sp>
      <p:sp>
        <p:nvSpPr>
          <p:cNvPr id="3" name="Content Placeholder 2"/>
          <p:cNvSpPr>
            <a:spLocks noGrp="1"/>
          </p:cNvSpPr>
          <p:nvPr>
            <p:ph idx="1"/>
          </p:nvPr>
        </p:nvSpPr>
        <p:spPr/>
        <p:txBody>
          <a:bodyPr/>
          <a:lstStyle/>
          <a:p>
            <a:r>
              <a:rPr lang="en-US" dirty="0" smtClean="0"/>
              <a:t>How do you learn?</a:t>
            </a:r>
          </a:p>
          <a:p>
            <a:r>
              <a:rPr lang="en-US" dirty="0" smtClean="0"/>
              <a:t>Why teams?</a:t>
            </a:r>
          </a:p>
          <a:p>
            <a:r>
              <a:rPr lang="en-US" dirty="0" smtClean="0"/>
              <a:t>Drafts and final submission</a:t>
            </a:r>
          </a:p>
          <a:p>
            <a:r>
              <a:rPr lang="en-US" dirty="0" smtClean="0"/>
              <a:t>Python tutorial</a:t>
            </a:r>
          </a:p>
          <a:p>
            <a:pPr lvl="1"/>
            <a:r>
              <a:rPr lang="en-US" dirty="0" smtClean="0"/>
              <a:t>Download Anaconda today! (see </a:t>
            </a:r>
            <a:r>
              <a:rPr lang="en-US" dirty="0" smtClean="0">
                <a:hlinkClick r:id="rId3"/>
              </a:rPr>
              <a:t>https</a:t>
            </a:r>
            <a:r>
              <a:rPr lang="en-US" dirty="0">
                <a:hlinkClick r:id="rId3"/>
              </a:rPr>
              <a:t>://</a:t>
            </a:r>
            <a:r>
              <a:rPr lang="en-US" dirty="0" smtClean="0">
                <a:hlinkClick r:id="rId3"/>
              </a:rPr>
              <a:t>confluence.cornell.edu/display/cee4540/Anaconda</a:t>
            </a:r>
            <a:r>
              <a:rPr lang="en-US" dirty="0" smtClean="0"/>
              <a:t>)</a:t>
            </a:r>
          </a:p>
          <a:p>
            <a:pPr lvl="1"/>
            <a:r>
              <a:rPr lang="en-US" dirty="0" smtClean="0"/>
              <a:t>This Friday’s class dedicated to making sure you can start on the Python </a:t>
            </a:r>
            <a:r>
              <a:rPr lang="en-US" dirty="0" smtClean="0"/>
              <a:t>tutorial (BRING YOUR LAPTOP)</a:t>
            </a:r>
            <a:endParaRPr lang="en-US" dirty="0" smtClean="0"/>
          </a:p>
        </p:txBody>
      </p:sp>
    </p:spTree>
    <p:extLst>
      <p:ext uri="{BB962C8B-B14F-4D97-AF65-F5344CB8AC3E}">
        <p14:creationId xmlns:p14="http://schemas.microsoft.com/office/powerpoint/2010/main" val="858638379"/>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1_AguaClara the road">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lg" len="med"/>
          <a:tailEnd type="none" w="lg" len="med"/>
        </a:ln>
        <a:effectLst/>
      </a:spPr>
      <a:bodyPr vert="horz" wrap="none" lIns="91440" tIns="45720" rIns="91440" bIns="45720" numCol="1" anchor="ctr"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Century Gothic" pitchFamily="34" charset="0"/>
            <a:cs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lg" len="med"/>
          <a:tailEnd type="none" w="lg" len="med"/>
        </a:ln>
        <a:effectLst/>
      </a:spPr>
      <a:bodyPr vert="horz" wrap="none" lIns="91440" tIns="45720" rIns="91440" bIns="45720" numCol="1" anchor="ctr"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Century Gothic" pitchFamily="34" charset="0"/>
            <a:cs typeface="Arial" charset="0"/>
          </a:defRPr>
        </a:defPPr>
      </a:lstStyle>
    </a:ln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AguaClara">
  <a:themeElements>
    <a:clrScheme name="classroom">
      <a:dk1>
        <a:srgbClr val="000000"/>
      </a:dk1>
      <a:lt1>
        <a:srgbClr val="FFFFFF"/>
      </a:lt1>
      <a:dk2>
        <a:srgbClr val="00005A"/>
      </a:dk2>
      <a:lt2>
        <a:srgbClr val="FFFFF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latin typeface="+mn-lt"/>
          </a:defRPr>
        </a:defPPr>
      </a:lstStyle>
    </a:tx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AguaClara">
  <a:themeElements>
    <a:clrScheme name="classroom">
      <a:dk1>
        <a:srgbClr val="000000"/>
      </a:dk1>
      <a:lt1>
        <a:srgbClr val="FFFFFF"/>
      </a:lt1>
      <a:dk2>
        <a:srgbClr val="00005A"/>
      </a:dk2>
      <a:lt2>
        <a:srgbClr val="FFFFF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latin typeface="+mn-lt"/>
          </a:defRPr>
        </a:defPPr>
      </a:lstStyle>
    </a:tx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AguaClara">
  <a:themeElements>
    <a:clrScheme name="classroom">
      <a:dk1>
        <a:srgbClr val="000000"/>
      </a:dk1>
      <a:lt1>
        <a:srgbClr val="FFFFFF"/>
      </a:lt1>
      <a:dk2>
        <a:srgbClr val="00005A"/>
      </a:dk2>
      <a:lt2>
        <a:srgbClr val="FFFFF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latin typeface="+mn-lt"/>
          </a:defRPr>
        </a:defPPr>
      </a:lstStyle>
    </a:tx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AguaClara">
  <a:themeElements>
    <a:clrScheme name="classroom">
      <a:dk1>
        <a:srgbClr val="000000"/>
      </a:dk1>
      <a:lt1>
        <a:srgbClr val="FFFFFF"/>
      </a:lt1>
      <a:dk2>
        <a:srgbClr val="00005A"/>
      </a:dk2>
      <a:lt2>
        <a:srgbClr val="FFFFF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latin typeface="+mn-lt"/>
          </a:defRPr>
        </a:defPPr>
      </a:lstStyle>
    </a:txDef>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Perception">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Perception">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erception">
      <a:fillStyleLst>
        <a:solidFill>
          <a:schemeClr val="phClr"/>
        </a:solidFill>
        <a:solidFill>
          <a:schemeClr val="phClr">
            <a:shade val="90000"/>
          </a:schemeClr>
        </a:solidFill>
        <a:solidFill>
          <a:schemeClr val="phClr">
            <a:shade val="80000"/>
          </a:schemeClr>
        </a:solidFill>
      </a:fillStyleLst>
      <a:lnStyleLst>
        <a:ln w="12700" cap="flat" cmpd="sng" algn="ctr">
          <a:solidFill>
            <a:schemeClr val="phClr">
              <a:satMod val="105000"/>
            </a:schemeClr>
          </a:solidFill>
          <a:prstDash val="solid"/>
        </a:ln>
        <a:ln w="25400" cap="flat" cmpd="sng" algn="ctr">
          <a:solidFill>
            <a:schemeClr val="phClr"/>
          </a:solidFill>
          <a:prstDash val="solid"/>
        </a:ln>
        <a:ln w="25400" cap="flat" cmpd="sng" algn="ctr">
          <a:solidFill>
            <a:schemeClr val="phClr">
              <a:alpha val="80000"/>
            </a:schemeClr>
          </a:solidFill>
          <a:prstDash val="solid"/>
        </a:ln>
      </a:lnStyleLst>
      <a:effectStyleLst>
        <a:effectStyle>
          <a:effectLst/>
        </a:effectStyle>
        <a:effectStyle>
          <a:effectLst/>
          <a:scene3d>
            <a:camera prst="obliqueTopRight"/>
            <a:lightRig rig="threePt" dir="tl"/>
          </a:scene3d>
          <a:sp3d>
            <a:bevelT w="25400" h="25400"/>
          </a:sp3d>
        </a:effectStyle>
        <a:effectStyle>
          <a:effectLst/>
          <a:scene3d>
            <a:camera prst="perspectiveFront" fov="4200000"/>
            <a:lightRig rig="balanced" dir="tl">
              <a:rot lat="0" lon="0" rev="18600000"/>
            </a:lightRig>
          </a:scene3d>
          <a:sp3d prstMaterial="metal">
            <a:bevelT w="63500" h="50800" prst="angle"/>
          </a:sp3d>
        </a:effectStyle>
      </a:effectStyleLst>
      <a:bgFillStyleLst>
        <a:solidFill>
          <a:schemeClr val="phClr">
            <a:tint val="90000"/>
          </a:schemeClr>
        </a:solidFill>
        <a:solidFill>
          <a:schemeClr val="phClr">
            <a:tint val="50000"/>
          </a:schemeClr>
        </a:solidFill>
        <a:solidFill>
          <a:schemeClr val="phClr">
            <a:shade val="60000"/>
          </a:schemeClr>
        </a:soli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AguaClara the road</Template>
  <TotalTime>5175</TotalTime>
  <Words>2496</Words>
  <Application>Microsoft Office PowerPoint</Application>
  <PresentationFormat>On-screen Show (4:3)</PresentationFormat>
  <Paragraphs>332</Paragraphs>
  <Slides>39</Slides>
  <Notes>29</Notes>
  <HiddenSlides>0</HiddenSlides>
  <MMClips>0</MMClips>
  <ScaleCrop>false</ScaleCrop>
  <HeadingPairs>
    <vt:vector size="6" baseType="variant">
      <vt:variant>
        <vt:lpstr>Fonts Used</vt:lpstr>
      </vt:variant>
      <vt:variant>
        <vt:i4>7</vt:i4>
      </vt:variant>
      <vt:variant>
        <vt:lpstr>Theme</vt:lpstr>
      </vt:variant>
      <vt:variant>
        <vt:i4>7</vt:i4>
      </vt:variant>
      <vt:variant>
        <vt:lpstr>Slide Titles</vt:lpstr>
      </vt:variant>
      <vt:variant>
        <vt:i4>39</vt:i4>
      </vt:variant>
    </vt:vector>
  </HeadingPairs>
  <TitlesOfParts>
    <vt:vector size="53" baseType="lpstr">
      <vt:lpstr>Century Gothic</vt:lpstr>
      <vt:lpstr>Calibri</vt:lpstr>
      <vt:lpstr>Wingdings</vt:lpstr>
      <vt:lpstr>Wingdings 2</vt:lpstr>
      <vt:lpstr>Arial</vt:lpstr>
      <vt:lpstr>Times New Roman</vt:lpstr>
      <vt:lpstr>Candara</vt:lpstr>
      <vt:lpstr>1_AguaClara the road</vt:lpstr>
      <vt:lpstr>AguaClara</vt:lpstr>
      <vt:lpstr>1_AguaClara</vt:lpstr>
      <vt:lpstr>2_AguaClara</vt:lpstr>
      <vt:lpstr>3_AguaClara</vt:lpstr>
      <vt:lpstr>Lecture 4540 2016</vt:lpstr>
      <vt:lpstr>Perception</vt:lpstr>
      <vt:lpstr>Sustainable Municipal Drinking Water Treatment CEE 4540</vt:lpstr>
      <vt:lpstr>Agenda…</vt:lpstr>
      <vt:lpstr>Spanish 1501 (section 10222) Friday 10:10-11:00 (subject to change depending on new poll results)</vt:lpstr>
      <vt:lpstr>What is this course about?</vt:lpstr>
      <vt:lpstr>What is this course about?</vt:lpstr>
      <vt:lpstr>Course prerequisites</vt:lpstr>
      <vt:lpstr>Curriculum Model:  AguaClara RIDE</vt:lpstr>
      <vt:lpstr>Course Organization</vt:lpstr>
      <vt:lpstr>Design Challenges</vt:lpstr>
      <vt:lpstr>First Assignment</vt:lpstr>
      <vt:lpstr>Introductions: Name that Student</vt:lpstr>
      <vt:lpstr>Why am I teaching this course?</vt:lpstr>
      <vt:lpstr>Mesa Grande: Waiting for water</vt:lpstr>
      <vt:lpstr>Water in Colomoncagua</vt:lpstr>
      <vt:lpstr>PowerPoint Presentation</vt:lpstr>
      <vt:lpstr>PowerPoint Presentation</vt:lpstr>
      <vt:lpstr>PowerPoint Presentation</vt:lpstr>
      <vt:lpstr>You should be taking a course in business or information technology</vt:lpstr>
      <vt:lpstr>Uneven Knowledge Space</vt:lpstr>
      <vt:lpstr>Causes of Uneven Knowledge Expansion</vt:lpstr>
      <vt:lpstr>The Challenges of Creating New Knowledge </vt:lpstr>
      <vt:lpstr>A Search for Truth that Matters </vt:lpstr>
      <vt:lpstr>Learning in a collaborative environment (Team assignments)</vt:lpstr>
      <vt:lpstr>Groupthink</vt:lpstr>
      <vt:lpstr>Results of Groupthink</vt:lpstr>
      <vt:lpstr>Some Symptoms of Groupthink</vt:lpstr>
      <vt:lpstr>Some Solutions to Groupthink</vt:lpstr>
      <vt:lpstr>Welcoming Dissent </vt:lpstr>
      <vt:lpstr>How might Environmental Engineers fall into the trap of groupthink?</vt:lpstr>
      <vt:lpstr>Role of Myth in Environmental Engineering</vt:lpstr>
      <vt:lpstr>Historic Examples of Myth</vt:lpstr>
      <vt:lpstr>Environmental Engineering/Public Health Myths (or suspects!)</vt:lpstr>
      <vt:lpstr>The Creation of Myths in Peer Review Literature</vt:lpstr>
      <vt:lpstr>Uncovering a “Theory” to Reveal a Myth or a Knowledge Gap</vt:lpstr>
      <vt:lpstr>Expose the Myth</vt:lpstr>
      <vt:lpstr>The Challenge: Sustainable Municipal Drinking Water Supplies</vt:lpstr>
      <vt:lpstr>Opportunities</vt:lpstr>
      <vt:lpstr>PowerPoint Presentation</vt:lpstr>
      <vt:lpstr>It is a short walk…</vt:lpstr>
    </vt:vector>
  </TitlesOfParts>
  <Company>Cornell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CEE 4540: Sustainable Small-Scale Water Supplies</dc:title>
  <dc:creator>Monroe Weber-Shirk</dc:creator>
  <cp:lastModifiedBy>mw24</cp:lastModifiedBy>
  <cp:revision>222</cp:revision>
  <dcterms:created xsi:type="dcterms:W3CDTF">2008-08-26T14:48:34Z</dcterms:created>
  <dcterms:modified xsi:type="dcterms:W3CDTF">2017-08-23T16:00:07Z</dcterms:modified>
</cp:coreProperties>
</file>

<file path=docProps/thumbnail.jpeg>
</file>